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4" r:id="rId2"/>
    <p:sldId id="305" r:id="rId3"/>
    <p:sldId id="325" r:id="rId4"/>
    <p:sldId id="349" r:id="rId5"/>
    <p:sldId id="350" r:id="rId6"/>
    <p:sldId id="326" r:id="rId7"/>
    <p:sldId id="328" r:id="rId8"/>
    <p:sldId id="330" r:id="rId9"/>
    <p:sldId id="331" r:id="rId10"/>
    <p:sldId id="332" r:id="rId11"/>
    <p:sldId id="351" r:id="rId12"/>
    <p:sldId id="345" r:id="rId13"/>
    <p:sldId id="334" r:id="rId14"/>
    <p:sldId id="346" r:id="rId15"/>
    <p:sldId id="335" r:id="rId16"/>
    <p:sldId id="336" r:id="rId17"/>
    <p:sldId id="337" r:id="rId18"/>
    <p:sldId id="353" r:id="rId19"/>
    <p:sldId id="352" r:id="rId20"/>
    <p:sldId id="338" r:id="rId21"/>
    <p:sldId id="340" r:id="rId22"/>
    <p:sldId id="341" r:id="rId23"/>
    <p:sldId id="342" r:id="rId24"/>
    <p:sldId id="343" r:id="rId25"/>
    <p:sldId id="302" r:id="rId26"/>
    <p:sldId id="344" r:id="rId27"/>
    <p:sldId id="270" r:id="rId28"/>
    <p:sldId id="274" r:id="rId29"/>
    <p:sldId id="321" r:id="rId30"/>
    <p:sldId id="347" r:id="rId31"/>
  </p:sldIdLst>
  <p:sldSz cx="12192000" cy="6858000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-78" y="-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66688E9D-FCAA-472B-BBC1-5B1EBAE870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ECC25B2-BBA3-4F3D-8461-0EB87ADEE2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002B6-F839-483A-8D36-01BCBD30EA99}" type="datetimeFigureOut">
              <a:rPr lang="es-ES" smtClean="0"/>
              <a:t>15/06/2025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3D2E6AA-4EB4-4BF2-ACA1-23673244FF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9267A161-3E19-4AF8-AE0F-A24398FFE0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55BD-0CF3-4621-970F-6F9772B214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433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8FBC9-4AF4-440D-9C38-89113ACB36E2}" type="datetimeFigureOut">
              <a:rPr lang="es-ES" smtClean="0"/>
              <a:t>15/06/2025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609A6-A0DE-4650-B98E-B6E8FCACEF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13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7263-0864-42FB-8BDF-A663B9D538D1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3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EB7C-F72F-412B-8B04-1EF3B1E0C1D0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39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0471-1638-4526-8058-539063EBDAE8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45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564-759C-4BF1-A8D9-EFF14E1A0422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3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DFC9-3AEC-479D-A111-C50F11F731D8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54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DCA7-2E0C-4355-96C7-0C6BFF6D4898}" type="datetime1">
              <a:rPr lang="es-ES" smtClean="0"/>
              <a:t>15/06/2025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33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4AB09-E443-4787-ADC1-2FA46FB04C9D}" type="datetime1">
              <a:rPr lang="es-ES" smtClean="0"/>
              <a:t>15/06/2025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14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F5E49-632C-4990-A345-5E4E0DB145B1}" type="datetime1">
              <a:rPr lang="es-ES" smtClean="0"/>
              <a:t>15/06/2025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8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1F8C-2568-49D0-AA10-19901BA11333}" type="datetime1">
              <a:rPr lang="es-ES" smtClean="0"/>
              <a:t>15/06/2025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92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E9CC7-CAAB-43C2-8914-2859A1C0A533}" type="datetime1">
              <a:rPr lang="es-ES" smtClean="0"/>
              <a:t>15/06/2025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67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13E2-A08E-4E9E-B738-8293D31EC82C}" type="datetime1">
              <a:rPr lang="es-ES" smtClean="0"/>
              <a:t>15/06/2025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15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7C5E3-900C-4704-8B30-F8BA1B758956}" type="datetime1">
              <a:rPr lang="es-ES" smtClean="0"/>
              <a:t>15/06/2025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03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2PC/scipion-courses/wiki/Course_June16-20_2025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521" y="2818989"/>
            <a:ext cx="114624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I2PC COURSE ON </a:t>
            </a:r>
          </a:p>
          <a:p>
            <a:pPr algn="ctr"/>
            <a:r>
              <a:rPr lang="en-US" sz="4800" dirty="0" smtClean="0"/>
              <a:t>SINGLE PARTICLE ANALYSIS  </a:t>
            </a:r>
          </a:p>
          <a:p>
            <a:pPr algn="ctr"/>
            <a:r>
              <a:rPr lang="en-US" sz="4800" dirty="0" smtClean="0"/>
              <a:t>AND </a:t>
            </a:r>
            <a:r>
              <a:rPr lang="en-US" sz="4800" b="1" dirty="0" smtClean="0"/>
              <a:t>MODELLING</a:t>
            </a:r>
            <a:r>
              <a:rPr lang="en-US" sz="4800" dirty="0" smtClean="0"/>
              <a:t> BY CRYO-EM</a:t>
            </a:r>
          </a:p>
          <a:p>
            <a:pPr algn="ctr"/>
            <a:endParaRPr lang="en-US" sz="4800" dirty="0"/>
          </a:p>
        </p:txBody>
      </p:sp>
      <p:sp>
        <p:nvSpPr>
          <p:cNvPr id="5" name="4 Rectángulo"/>
          <p:cNvSpPr/>
          <p:nvPr/>
        </p:nvSpPr>
        <p:spPr>
          <a:xfrm>
            <a:off x="2091015" y="5360503"/>
            <a:ext cx="7427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CNB-CSIC, Madrid, June </a:t>
            </a:r>
            <a:r>
              <a:rPr lang="en-US" sz="2800" b="1" dirty="0" smtClean="0"/>
              <a:t>16th </a:t>
            </a:r>
            <a:r>
              <a:rPr lang="en-US" sz="2800" b="1" dirty="0"/>
              <a:t>– June </a:t>
            </a:r>
            <a:r>
              <a:rPr lang="en-US" sz="2800" b="1" dirty="0" smtClean="0"/>
              <a:t>20th</a:t>
            </a:r>
            <a:r>
              <a:rPr lang="en-US" sz="2800" b="1" dirty="0"/>
              <a:t>, </a:t>
            </a:r>
            <a:r>
              <a:rPr lang="en-US" sz="2800" b="1" dirty="0" smtClean="0"/>
              <a:t>2025</a:t>
            </a:r>
            <a:endParaRPr lang="en-US" sz="2800" b="1" dirty="0"/>
          </a:p>
        </p:txBody>
      </p:sp>
      <p:sp>
        <p:nvSpPr>
          <p:cNvPr id="6" name="5 Rectángulo"/>
          <p:cNvSpPr/>
          <p:nvPr/>
        </p:nvSpPr>
        <p:spPr>
          <a:xfrm>
            <a:off x="5043026" y="1991432"/>
            <a:ext cx="2279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Roberto </a:t>
            </a:r>
            <a:r>
              <a:rPr lang="en-US" sz="1600" dirty="0" err="1"/>
              <a:t>Marabini</a:t>
            </a:r>
            <a:endParaRPr lang="en-US" sz="16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1257300" y="5116075"/>
            <a:ext cx="94297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69" y="5947151"/>
            <a:ext cx="1448413" cy="79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8" y="5944500"/>
            <a:ext cx="649386" cy="8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974020"/>
            <a:ext cx="1453172" cy="7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" y="596424"/>
            <a:ext cx="3904986" cy="81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0205632" y="1988067"/>
            <a:ext cx="15363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Marta </a:t>
            </a:r>
            <a:r>
              <a:rPr lang="en-US" sz="1600" dirty="0" err="1"/>
              <a:t>Martínez</a:t>
            </a:r>
            <a:r>
              <a:rPr lang="en-US" sz="1600" dirty="0"/>
              <a:t>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984992" y="1988067"/>
            <a:ext cx="1460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Marcos </a:t>
            </a:r>
            <a:r>
              <a:rPr lang="en-US" sz="1600" dirty="0" err="1"/>
              <a:t>Grajera</a:t>
            </a:r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15" y="481423"/>
            <a:ext cx="1478006" cy="147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59" y="481423"/>
            <a:ext cx="1478007" cy="147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avatars.githubusercontent.com/u/785633?v=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006" y="483648"/>
            <a:ext cx="1473557" cy="147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8631510" y="1988067"/>
            <a:ext cx="1299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Pablo Conesa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xmlns="" id="{B820C744-4A2D-4D5F-978F-F9D04602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1</a:t>
            </a:fld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6D5258AB-D09F-4FE0-B7E3-37287DF69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6121" y="479197"/>
            <a:ext cx="1166113" cy="14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CB61576-C89C-4D4F-BEE6-61B12D30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9" y="1480078"/>
            <a:ext cx="5740541" cy="3832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5DDCE3E-1B8D-4B69-9034-0F8E9592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4" y="1480078"/>
            <a:ext cx="5740541" cy="3832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6105D2D-0CEB-4A9C-8B65-0AA3F4E98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18" y="4922185"/>
            <a:ext cx="2222331" cy="1782661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88C65D8C-850B-4186-A9C0-8617F7588E39}"/>
              </a:ext>
            </a:extLst>
          </p:cNvPr>
          <p:cNvGrpSpPr/>
          <p:nvPr/>
        </p:nvGrpSpPr>
        <p:grpSpPr>
          <a:xfrm>
            <a:off x="539015" y="2723949"/>
            <a:ext cx="1078029" cy="3100206"/>
            <a:chOff x="539015" y="2723949"/>
            <a:chExt cx="1078029" cy="3100206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xmlns="" id="{0E6212CD-C167-4211-81B4-068C4FB2177C}"/>
                </a:ext>
              </a:extLst>
            </p:cNvPr>
            <p:cNvSpPr/>
            <p:nvPr/>
          </p:nvSpPr>
          <p:spPr>
            <a:xfrm>
              <a:off x="539015" y="2723949"/>
              <a:ext cx="1078029" cy="1309118"/>
            </a:xfrm>
            <a:custGeom>
              <a:avLst/>
              <a:gdLst>
                <a:gd name="connsiteX0" fmla="*/ 0 w 1078029"/>
                <a:gd name="connsiteY0" fmla="*/ 1270535 h 1309118"/>
                <a:gd name="connsiteX1" fmla="*/ 57751 w 1078029"/>
                <a:gd name="connsiteY1" fmla="*/ 1299411 h 1309118"/>
                <a:gd name="connsiteX2" fmla="*/ 182880 w 1078029"/>
                <a:gd name="connsiteY2" fmla="*/ 1299411 h 1309118"/>
                <a:gd name="connsiteX3" fmla="*/ 240631 w 1078029"/>
                <a:gd name="connsiteY3" fmla="*/ 1289786 h 1309118"/>
                <a:gd name="connsiteX4" fmla="*/ 317633 w 1078029"/>
                <a:gd name="connsiteY4" fmla="*/ 1232034 h 1309118"/>
                <a:gd name="connsiteX5" fmla="*/ 365760 w 1078029"/>
                <a:gd name="connsiteY5" fmla="*/ 1135782 h 1309118"/>
                <a:gd name="connsiteX6" fmla="*/ 375385 w 1078029"/>
                <a:gd name="connsiteY6" fmla="*/ 1078030 h 1309118"/>
                <a:gd name="connsiteX7" fmla="*/ 327259 w 1078029"/>
                <a:gd name="connsiteY7" fmla="*/ 991403 h 1309118"/>
                <a:gd name="connsiteX8" fmla="*/ 298383 w 1078029"/>
                <a:gd name="connsiteY8" fmla="*/ 943276 h 1309118"/>
                <a:gd name="connsiteX9" fmla="*/ 269507 w 1078029"/>
                <a:gd name="connsiteY9" fmla="*/ 914400 h 1309118"/>
                <a:gd name="connsiteX10" fmla="*/ 221381 w 1078029"/>
                <a:gd name="connsiteY10" fmla="*/ 827773 h 1309118"/>
                <a:gd name="connsiteX11" fmla="*/ 269507 w 1078029"/>
                <a:gd name="connsiteY11" fmla="*/ 770022 h 1309118"/>
                <a:gd name="connsiteX12" fmla="*/ 317633 w 1078029"/>
                <a:gd name="connsiteY12" fmla="*/ 750771 h 1309118"/>
                <a:gd name="connsiteX13" fmla="*/ 356134 w 1078029"/>
                <a:gd name="connsiteY13" fmla="*/ 721895 h 1309118"/>
                <a:gd name="connsiteX14" fmla="*/ 385010 w 1078029"/>
                <a:gd name="connsiteY14" fmla="*/ 712270 h 1309118"/>
                <a:gd name="connsiteX15" fmla="*/ 462012 w 1078029"/>
                <a:gd name="connsiteY15" fmla="*/ 683394 h 1309118"/>
                <a:gd name="connsiteX16" fmla="*/ 539014 w 1078029"/>
                <a:gd name="connsiteY16" fmla="*/ 587142 h 1309118"/>
                <a:gd name="connsiteX17" fmla="*/ 529389 w 1078029"/>
                <a:gd name="connsiteY17" fmla="*/ 548640 h 1309118"/>
                <a:gd name="connsiteX18" fmla="*/ 519764 w 1078029"/>
                <a:gd name="connsiteY18" fmla="*/ 519765 h 1309118"/>
                <a:gd name="connsiteX19" fmla="*/ 548640 w 1078029"/>
                <a:gd name="connsiteY19" fmla="*/ 404262 h 1309118"/>
                <a:gd name="connsiteX20" fmla="*/ 587141 w 1078029"/>
                <a:gd name="connsiteY20" fmla="*/ 336885 h 1309118"/>
                <a:gd name="connsiteX21" fmla="*/ 606391 w 1078029"/>
                <a:gd name="connsiteY21" fmla="*/ 288758 h 1309118"/>
                <a:gd name="connsiteX22" fmla="*/ 616017 w 1078029"/>
                <a:gd name="connsiteY22" fmla="*/ 259883 h 1309118"/>
                <a:gd name="connsiteX23" fmla="*/ 635267 w 1078029"/>
                <a:gd name="connsiteY23" fmla="*/ 211756 h 1309118"/>
                <a:gd name="connsiteX24" fmla="*/ 644892 w 1078029"/>
                <a:gd name="connsiteY24" fmla="*/ 182880 h 1309118"/>
                <a:gd name="connsiteX25" fmla="*/ 721894 w 1078029"/>
                <a:gd name="connsiteY25" fmla="*/ 173255 h 1309118"/>
                <a:gd name="connsiteX26" fmla="*/ 779646 w 1078029"/>
                <a:gd name="connsiteY26" fmla="*/ 144379 h 1309118"/>
                <a:gd name="connsiteX27" fmla="*/ 827772 w 1078029"/>
                <a:gd name="connsiteY27" fmla="*/ 115504 h 1309118"/>
                <a:gd name="connsiteX28" fmla="*/ 875899 w 1078029"/>
                <a:gd name="connsiteY28" fmla="*/ 96253 h 1309118"/>
                <a:gd name="connsiteX29" fmla="*/ 904774 w 1078029"/>
                <a:gd name="connsiteY29" fmla="*/ 86628 h 1309118"/>
                <a:gd name="connsiteX30" fmla="*/ 1020278 w 1078029"/>
                <a:gd name="connsiteY30" fmla="*/ 38502 h 1309118"/>
                <a:gd name="connsiteX31" fmla="*/ 1078029 w 1078029"/>
                <a:gd name="connsiteY31" fmla="*/ 0 h 130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78029" h="1309118">
                  <a:moveTo>
                    <a:pt x="0" y="1270535"/>
                  </a:moveTo>
                  <a:cubicBezTo>
                    <a:pt x="19250" y="1280160"/>
                    <a:pt x="37333" y="1292605"/>
                    <a:pt x="57751" y="1299411"/>
                  </a:cubicBezTo>
                  <a:cubicBezTo>
                    <a:pt x="108785" y="1316422"/>
                    <a:pt x="130007" y="1307545"/>
                    <a:pt x="182880" y="1299411"/>
                  </a:cubicBezTo>
                  <a:cubicBezTo>
                    <a:pt x="202169" y="1296444"/>
                    <a:pt x="221381" y="1292994"/>
                    <a:pt x="240631" y="1289786"/>
                  </a:cubicBezTo>
                  <a:cubicBezTo>
                    <a:pt x="280430" y="1276519"/>
                    <a:pt x="286033" y="1279434"/>
                    <a:pt x="317633" y="1232034"/>
                  </a:cubicBezTo>
                  <a:cubicBezTo>
                    <a:pt x="337531" y="1202187"/>
                    <a:pt x="365760" y="1135782"/>
                    <a:pt x="365760" y="1135782"/>
                  </a:cubicBezTo>
                  <a:cubicBezTo>
                    <a:pt x="368968" y="1116531"/>
                    <a:pt x="375385" y="1097546"/>
                    <a:pt x="375385" y="1078030"/>
                  </a:cubicBezTo>
                  <a:cubicBezTo>
                    <a:pt x="375385" y="1052215"/>
                    <a:pt x="332757" y="1000566"/>
                    <a:pt x="327259" y="991403"/>
                  </a:cubicBezTo>
                  <a:cubicBezTo>
                    <a:pt x="317634" y="975361"/>
                    <a:pt x="309608" y="958243"/>
                    <a:pt x="298383" y="943276"/>
                  </a:cubicBezTo>
                  <a:cubicBezTo>
                    <a:pt x="290216" y="932386"/>
                    <a:pt x="277674" y="925290"/>
                    <a:pt x="269507" y="914400"/>
                  </a:cubicBezTo>
                  <a:cubicBezTo>
                    <a:pt x="251376" y="890225"/>
                    <a:pt x="235095" y="855201"/>
                    <a:pt x="221381" y="827773"/>
                  </a:cubicBezTo>
                  <a:cubicBezTo>
                    <a:pt x="237423" y="808523"/>
                    <a:pt x="249940" y="785676"/>
                    <a:pt x="269507" y="770022"/>
                  </a:cubicBezTo>
                  <a:cubicBezTo>
                    <a:pt x="282999" y="759229"/>
                    <a:pt x="302530" y="759162"/>
                    <a:pt x="317633" y="750771"/>
                  </a:cubicBezTo>
                  <a:cubicBezTo>
                    <a:pt x="331656" y="742980"/>
                    <a:pt x="342206" y="729854"/>
                    <a:pt x="356134" y="721895"/>
                  </a:cubicBezTo>
                  <a:cubicBezTo>
                    <a:pt x="364943" y="716861"/>
                    <a:pt x="375684" y="716267"/>
                    <a:pt x="385010" y="712270"/>
                  </a:cubicBezTo>
                  <a:cubicBezTo>
                    <a:pt x="455478" y="682069"/>
                    <a:pt x="391027" y="701140"/>
                    <a:pt x="462012" y="683394"/>
                  </a:cubicBezTo>
                  <a:cubicBezTo>
                    <a:pt x="536648" y="633637"/>
                    <a:pt x="512448" y="666842"/>
                    <a:pt x="539014" y="587142"/>
                  </a:cubicBezTo>
                  <a:cubicBezTo>
                    <a:pt x="535806" y="574308"/>
                    <a:pt x="533023" y="561360"/>
                    <a:pt x="529389" y="548640"/>
                  </a:cubicBezTo>
                  <a:cubicBezTo>
                    <a:pt x="526602" y="538885"/>
                    <a:pt x="518423" y="529822"/>
                    <a:pt x="519764" y="519765"/>
                  </a:cubicBezTo>
                  <a:cubicBezTo>
                    <a:pt x="525009" y="480427"/>
                    <a:pt x="534920" y="441501"/>
                    <a:pt x="548640" y="404262"/>
                  </a:cubicBezTo>
                  <a:cubicBezTo>
                    <a:pt x="557582" y="379990"/>
                    <a:pt x="575573" y="360021"/>
                    <a:pt x="587141" y="336885"/>
                  </a:cubicBezTo>
                  <a:cubicBezTo>
                    <a:pt x="594868" y="321431"/>
                    <a:pt x="600324" y="304936"/>
                    <a:pt x="606391" y="288758"/>
                  </a:cubicBezTo>
                  <a:cubicBezTo>
                    <a:pt x="609953" y="279258"/>
                    <a:pt x="612455" y="269383"/>
                    <a:pt x="616017" y="259883"/>
                  </a:cubicBezTo>
                  <a:cubicBezTo>
                    <a:pt x="622084" y="243705"/>
                    <a:pt x="629200" y="227934"/>
                    <a:pt x="635267" y="211756"/>
                  </a:cubicBezTo>
                  <a:cubicBezTo>
                    <a:pt x="638829" y="202256"/>
                    <a:pt x="635621" y="187001"/>
                    <a:pt x="644892" y="182880"/>
                  </a:cubicBezTo>
                  <a:cubicBezTo>
                    <a:pt x="668530" y="172374"/>
                    <a:pt x="696227" y="176463"/>
                    <a:pt x="721894" y="173255"/>
                  </a:cubicBezTo>
                  <a:cubicBezTo>
                    <a:pt x="741145" y="163630"/>
                    <a:pt x="760751" y="154685"/>
                    <a:pt x="779646" y="144379"/>
                  </a:cubicBezTo>
                  <a:cubicBezTo>
                    <a:pt x="796070" y="135421"/>
                    <a:pt x="811039" y="123870"/>
                    <a:pt x="827772" y="115504"/>
                  </a:cubicBezTo>
                  <a:cubicBezTo>
                    <a:pt x="843226" y="107777"/>
                    <a:pt x="859721" y="102320"/>
                    <a:pt x="875899" y="96253"/>
                  </a:cubicBezTo>
                  <a:cubicBezTo>
                    <a:pt x="885399" y="92691"/>
                    <a:pt x="895699" y="91165"/>
                    <a:pt x="904774" y="86628"/>
                  </a:cubicBezTo>
                  <a:cubicBezTo>
                    <a:pt x="1005779" y="36126"/>
                    <a:pt x="934502" y="55657"/>
                    <a:pt x="1020278" y="38502"/>
                  </a:cubicBezTo>
                  <a:lnTo>
                    <a:pt x="1078029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A9A25082-3432-4D27-8038-E08FC90291FA}"/>
                </a:ext>
              </a:extLst>
            </p:cNvPr>
            <p:cNvSpPr txBox="1"/>
            <p:nvPr/>
          </p:nvSpPr>
          <p:spPr>
            <a:xfrm>
              <a:off x="539015" y="5454823"/>
              <a:ext cx="972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SEED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68525A8D-492A-41C4-A0B5-CD28AC580A82}"/>
              </a:ext>
            </a:extLst>
          </p:cNvPr>
          <p:cNvSpPr txBox="1"/>
          <p:nvPr/>
        </p:nvSpPr>
        <p:spPr>
          <a:xfrm>
            <a:off x="2817800" y="1015723"/>
            <a:ext cx="87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https://github.com/I2PC/scipion-courses/wiki/modeling_with_coot</a:t>
            </a:r>
          </a:p>
        </p:txBody>
      </p:sp>
    </p:spTree>
    <p:extLst>
      <p:ext uri="{BB962C8B-B14F-4D97-AF65-F5344CB8AC3E}">
        <p14:creationId xmlns:p14="http://schemas.microsoft.com/office/powerpoint/2010/main" val="204736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1F0B8C89-4B2D-4EAE-B6AB-06F8F7DC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06154" y="4257944"/>
            <a:ext cx="2025441" cy="22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Flecha curvada hacia arriba">
            <a:extLst>
              <a:ext uri="{FF2B5EF4-FFF2-40B4-BE49-F238E27FC236}">
                <a16:creationId xmlns:a16="http://schemas.microsoft.com/office/drawing/2014/main" xmlns="" id="{CE251B70-5A6A-4529-B9AA-DA8EDA753755}"/>
              </a:ext>
            </a:extLst>
          </p:cNvPr>
          <p:cNvSpPr/>
          <p:nvPr/>
        </p:nvSpPr>
        <p:spPr>
          <a:xfrm rot="18060000" flipH="1" flipV="1">
            <a:off x="8808368" y="3595282"/>
            <a:ext cx="2137412" cy="682118"/>
          </a:xfrm>
          <a:prstGeom prst="curvedUpArrow">
            <a:avLst/>
          </a:prstGeom>
          <a:solidFill>
            <a:srgbClr val="FFC000"/>
          </a:solidFill>
          <a:scene3d>
            <a:camera prst="orthographicFront">
              <a:rot lat="1310370" lon="8370541" rev="1434306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5 Rectángulo">
            <a:extLst>
              <a:ext uri="{FF2B5EF4-FFF2-40B4-BE49-F238E27FC236}">
                <a16:creationId xmlns:a16="http://schemas.microsoft.com/office/drawing/2014/main" xmlns="" id="{9E642F05-6070-4DA4-8646-C25FBFF34E1C}"/>
              </a:ext>
            </a:extLst>
          </p:cNvPr>
          <p:cNvSpPr/>
          <p:nvPr/>
        </p:nvSpPr>
        <p:spPr>
          <a:xfrm>
            <a:off x="8208132" y="3041996"/>
            <a:ext cx="1920190" cy="63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CD960F3D-0658-44A1-8941-D93E5A3A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9" y="4300602"/>
            <a:ext cx="2693289" cy="22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Flecha curvada hacia arriba">
            <a:extLst>
              <a:ext uri="{FF2B5EF4-FFF2-40B4-BE49-F238E27FC236}">
                <a16:creationId xmlns:a16="http://schemas.microsoft.com/office/drawing/2014/main" xmlns="" id="{0D9F300E-30FA-4346-8849-D2511FDE366D}"/>
              </a:ext>
            </a:extLst>
          </p:cNvPr>
          <p:cNvSpPr/>
          <p:nvPr/>
        </p:nvSpPr>
        <p:spPr>
          <a:xfrm rot="20520000" flipH="1" flipV="1">
            <a:off x="6838781" y="3513515"/>
            <a:ext cx="1728192" cy="55324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4 Rectángulo">
            <a:extLst>
              <a:ext uri="{FF2B5EF4-FFF2-40B4-BE49-F238E27FC236}">
                <a16:creationId xmlns:a16="http://schemas.microsoft.com/office/drawing/2014/main" xmlns="" id="{F8225310-6196-4120-ACD8-0CE7F0B50513}"/>
              </a:ext>
            </a:extLst>
          </p:cNvPr>
          <p:cNvSpPr/>
          <p:nvPr/>
        </p:nvSpPr>
        <p:spPr>
          <a:xfrm>
            <a:off x="7749318" y="3401150"/>
            <a:ext cx="519585" cy="100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xmlns="" id="{2CFAAD53-5A56-4DEE-9791-5C71CDC57195}"/>
              </a:ext>
            </a:extLst>
          </p:cNvPr>
          <p:cNvSpPr/>
          <p:nvPr/>
        </p:nvSpPr>
        <p:spPr>
          <a:xfrm>
            <a:off x="8210803" y="3355748"/>
            <a:ext cx="654952" cy="55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6 Grupo">
            <a:extLst>
              <a:ext uri="{FF2B5EF4-FFF2-40B4-BE49-F238E27FC236}">
                <a16:creationId xmlns:a16="http://schemas.microsoft.com/office/drawing/2014/main" xmlns="" id="{DAB7ED75-68B7-4C38-B823-4BF4C46B96C8}"/>
              </a:ext>
            </a:extLst>
          </p:cNvPr>
          <p:cNvGrpSpPr/>
          <p:nvPr/>
        </p:nvGrpSpPr>
        <p:grpSpPr>
          <a:xfrm>
            <a:off x="7525618" y="1121312"/>
            <a:ext cx="4082450" cy="2688019"/>
            <a:chOff x="4666574" y="737654"/>
            <a:chExt cx="4153897" cy="29793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D741AE69-50FF-4181-893D-3EF33D152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8 Rectángulo">
              <a:extLst>
                <a:ext uri="{FF2B5EF4-FFF2-40B4-BE49-F238E27FC236}">
                  <a16:creationId xmlns:a16="http://schemas.microsoft.com/office/drawing/2014/main" xmlns="" id="{C625D370-1193-481C-B450-64518D659134}"/>
                </a:ext>
              </a:extLst>
            </p:cNvPr>
            <p:cNvSpPr/>
            <p:nvPr/>
          </p:nvSpPr>
          <p:spPr>
            <a:xfrm>
              <a:off x="4824678" y="3129138"/>
              <a:ext cx="2409280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a</a:t>
              </a:r>
              <a:r>
                <a:rPr lang="es-ES" sz="1400" dirty="0"/>
                <a:t> (</a:t>
              </a:r>
              <a:r>
                <a:rPr lang="es-ES" sz="1400" b="1" dirty="0"/>
                <a:t>141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23" name="9 Rectángulo">
              <a:extLst>
                <a:ext uri="{FF2B5EF4-FFF2-40B4-BE49-F238E27FC236}">
                  <a16:creationId xmlns:a16="http://schemas.microsoft.com/office/drawing/2014/main" xmlns="" id="{38A72E11-727A-4DA1-9125-17B683D7F7CB}"/>
                </a:ext>
              </a:extLst>
            </p:cNvPr>
            <p:cNvSpPr/>
            <p:nvPr/>
          </p:nvSpPr>
          <p:spPr>
            <a:xfrm>
              <a:off x="4824678" y="3347700"/>
              <a:ext cx="2396805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b</a:t>
              </a:r>
              <a:r>
                <a:rPr lang="es-ES" sz="1400" dirty="0"/>
                <a:t> (</a:t>
              </a:r>
              <a:r>
                <a:rPr lang="es-ES" sz="1400" b="1" dirty="0"/>
                <a:t>146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  <a:endParaRPr lang="es-E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xmlns="" id="{FCA92879-0FAD-4F73-9B8E-24B5EF850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xmlns="" id="{C8530F58-054B-4DB2-8805-FD440D1AC627}"/>
                </a:ext>
              </a:extLst>
            </p:cNvPr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4</a:t>
              </a:r>
              <a:r>
                <a:rPr lang="es-ES" i="1" dirty="0"/>
                <a:t> HEME</a:t>
              </a:r>
              <a:endParaRPr lang="es-ES" dirty="0"/>
            </a:p>
          </p:txBody>
        </p:sp>
        <p:sp>
          <p:nvSpPr>
            <p:cNvPr id="31" name="12 Rectángulo redondeado">
              <a:extLst>
                <a:ext uri="{FF2B5EF4-FFF2-40B4-BE49-F238E27FC236}">
                  <a16:creationId xmlns:a16="http://schemas.microsoft.com/office/drawing/2014/main" xmlns="" id="{FB912E00-FBB4-4DF7-BDAE-DA7AC723A046}"/>
                </a:ext>
              </a:extLst>
            </p:cNvPr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13 Rectángulo">
              <a:extLst>
                <a:ext uri="{FF2B5EF4-FFF2-40B4-BE49-F238E27FC236}">
                  <a16:creationId xmlns:a16="http://schemas.microsoft.com/office/drawing/2014/main" xmlns="" id="{C9D42D4A-4928-440F-9922-3680843C10AC}"/>
                </a:ext>
              </a:extLst>
            </p:cNvPr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www.cellsignal.com</a:t>
              </a:r>
            </a:p>
          </p:txBody>
        </p:sp>
      </p:grpSp>
      <p:sp>
        <p:nvSpPr>
          <p:cNvPr id="33" name="16 Rectángulo">
            <a:extLst>
              <a:ext uri="{FF2B5EF4-FFF2-40B4-BE49-F238E27FC236}">
                <a16:creationId xmlns:a16="http://schemas.microsoft.com/office/drawing/2014/main" xmlns="" id="{7C6B90BB-0436-424C-A42A-4828DAB4397E}"/>
              </a:ext>
            </a:extLst>
          </p:cNvPr>
          <p:cNvSpPr/>
          <p:nvPr/>
        </p:nvSpPr>
        <p:spPr>
          <a:xfrm>
            <a:off x="7937060" y="4208490"/>
            <a:ext cx="143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SEQUENCE</a:t>
            </a:r>
            <a:endParaRPr lang="es-ES" dirty="0"/>
          </a:p>
        </p:txBody>
      </p:sp>
      <p:sp>
        <p:nvSpPr>
          <p:cNvPr id="34" name="Marcador de número de diapositiva 1">
            <a:extLst>
              <a:ext uri="{FF2B5EF4-FFF2-40B4-BE49-F238E27FC236}">
                <a16:creationId xmlns:a16="http://schemas.microsoft.com/office/drawing/2014/main" xmlns="" id="{46C7A19A-31C5-4BC1-B9A7-6978371D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90" y="6125203"/>
            <a:ext cx="2331179" cy="293040"/>
          </a:xfrm>
        </p:spPr>
        <p:txBody>
          <a:bodyPr/>
          <a:lstStyle/>
          <a:p>
            <a:fld id="{3DC1E35E-21EA-47BC-BA34-74AA9928AADB}" type="slidenum">
              <a:rPr lang="es-ES" smtClean="0"/>
              <a:t>11</a:t>
            </a:fld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B353224B-8DD1-4FB6-A2F4-3A011D4A4C4D}"/>
              </a:ext>
            </a:extLst>
          </p:cNvPr>
          <p:cNvGrpSpPr/>
          <p:nvPr/>
        </p:nvGrpSpPr>
        <p:grpSpPr>
          <a:xfrm>
            <a:off x="871336" y="1218704"/>
            <a:ext cx="1812319" cy="2097728"/>
            <a:chOff x="871336" y="1218704"/>
            <a:chExt cx="1812319" cy="2097728"/>
          </a:xfrm>
        </p:grpSpPr>
        <p:sp>
          <p:nvSpPr>
            <p:cNvPr id="37" name="26 Rectángulo">
              <a:extLst>
                <a:ext uri="{FF2B5EF4-FFF2-40B4-BE49-F238E27FC236}">
                  <a16:creationId xmlns:a16="http://schemas.microsoft.com/office/drawing/2014/main" xmlns="" id="{7A0A9B1B-4881-46FD-8383-69C1D7D86E66}"/>
                </a:ext>
              </a:extLst>
            </p:cNvPr>
            <p:cNvSpPr/>
            <p:nvPr/>
          </p:nvSpPr>
          <p:spPr>
            <a:xfrm>
              <a:off x="902398" y="1218704"/>
              <a:ext cx="178125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B050"/>
                  </a:solidFill>
                </a:rPr>
                <a:t>de novo</a:t>
              </a:r>
              <a:r>
                <a:rPr lang="en-US" sz="3200" b="1" dirty="0">
                  <a:solidFill>
                    <a:srgbClr val="00B050"/>
                  </a:solidFill>
                </a:rPr>
                <a:t> </a:t>
              </a:r>
            </a:p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modeling</a:t>
              </a:r>
            </a:p>
          </p:txBody>
        </p:sp>
        <p:sp>
          <p:nvSpPr>
            <p:cNvPr id="38" name="30 CuadroTexto">
              <a:extLst>
                <a:ext uri="{FF2B5EF4-FFF2-40B4-BE49-F238E27FC236}">
                  <a16:creationId xmlns:a16="http://schemas.microsoft.com/office/drawing/2014/main" xmlns="" id="{AAA48306-5EE0-4CFA-842F-588AABEAD31A}"/>
                </a:ext>
              </a:extLst>
            </p:cNvPr>
            <p:cNvSpPr txBox="1"/>
            <p:nvPr/>
          </p:nvSpPr>
          <p:spPr>
            <a:xfrm>
              <a:off x="871336" y="2546991"/>
              <a:ext cx="1762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200" b="1" dirty="0" err="1"/>
                <a:t>AlphaFold</a:t>
              </a:r>
              <a:endParaRPr lang="es-ES" sz="2200" b="1" dirty="0"/>
            </a:p>
            <a:p>
              <a:pPr algn="ctr"/>
              <a:r>
                <a:rPr lang="es-ES" sz="2200" b="1" dirty="0" err="1"/>
                <a:t>ModelAngelo</a:t>
              </a:r>
              <a:endParaRPr lang="es-E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64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22 Grupo">
            <a:extLst>
              <a:ext uri="{FF2B5EF4-FFF2-40B4-BE49-F238E27FC236}">
                <a16:creationId xmlns:a16="http://schemas.microsoft.com/office/drawing/2014/main" xmlns="" id="{3B86C6F9-7B5F-4B0F-9CDB-19C14D8C5264}"/>
              </a:ext>
            </a:extLst>
          </p:cNvPr>
          <p:cNvGrpSpPr/>
          <p:nvPr/>
        </p:nvGrpSpPr>
        <p:grpSpPr>
          <a:xfrm>
            <a:off x="6585581" y="3167796"/>
            <a:ext cx="2105913" cy="2119589"/>
            <a:chOff x="286564" y="2128157"/>
            <a:chExt cx="2028848" cy="2020923"/>
          </a:xfrm>
        </p:grpSpPr>
        <p:pic>
          <p:nvPicPr>
            <p:cNvPr id="60" name="Picture 3">
              <a:extLst>
                <a:ext uri="{FF2B5EF4-FFF2-40B4-BE49-F238E27FC236}">
                  <a16:creationId xmlns:a16="http://schemas.microsoft.com/office/drawing/2014/main" xmlns="" id="{D293CADF-1E92-4D39-92A3-4B24ACA45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64" y="2128157"/>
              <a:ext cx="2028848" cy="2020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24 Rectángulo">
              <a:extLst>
                <a:ext uri="{FF2B5EF4-FFF2-40B4-BE49-F238E27FC236}">
                  <a16:creationId xmlns:a16="http://schemas.microsoft.com/office/drawing/2014/main" xmlns="" id="{B0CB2F5C-4E03-4206-B055-9E21917A69A4}"/>
                </a:ext>
              </a:extLst>
            </p:cNvPr>
            <p:cNvSpPr/>
            <p:nvPr/>
          </p:nvSpPr>
          <p:spPr>
            <a:xfrm>
              <a:off x="803207" y="3212976"/>
              <a:ext cx="995562" cy="629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PDB</a:t>
              </a:r>
            </a:p>
          </p:txBody>
        </p:sp>
      </p:grpSp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sp>
        <p:nvSpPr>
          <p:cNvPr id="37" name="26 Rectángulo">
            <a:extLst>
              <a:ext uri="{FF2B5EF4-FFF2-40B4-BE49-F238E27FC236}">
                <a16:creationId xmlns:a16="http://schemas.microsoft.com/office/drawing/2014/main" xmlns="" id="{7A0A9B1B-4881-46FD-8383-69C1D7D86E66}"/>
              </a:ext>
            </a:extLst>
          </p:cNvPr>
          <p:cNvSpPr/>
          <p:nvPr/>
        </p:nvSpPr>
        <p:spPr>
          <a:xfrm>
            <a:off x="902398" y="1218704"/>
            <a:ext cx="1781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</a:rPr>
              <a:t>de novo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modeling</a:t>
            </a:r>
          </a:p>
        </p:txBody>
      </p:sp>
      <p:sp>
        <p:nvSpPr>
          <p:cNvPr id="38" name="30 CuadroTexto">
            <a:extLst>
              <a:ext uri="{FF2B5EF4-FFF2-40B4-BE49-F238E27FC236}">
                <a16:creationId xmlns:a16="http://schemas.microsoft.com/office/drawing/2014/main" xmlns="" id="{AAA48306-5EE0-4CFA-842F-588AABEAD31A}"/>
              </a:ext>
            </a:extLst>
          </p:cNvPr>
          <p:cNvSpPr txBox="1"/>
          <p:nvPr/>
        </p:nvSpPr>
        <p:spPr>
          <a:xfrm>
            <a:off x="871336" y="2546991"/>
            <a:ext cx="17622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 err="1"/>
              <a:t>AlphaFold</a:t>
            </a:r>
            <a:endParaRPr lang="es-ES" sz="2200" b="1" dirty="0"/>
          </a:p>
          <a:p>
            <a:pPr algn="ctr"/>
            <a:r>
              <a:rPr lang="es-ES" sz="2200" b="1" dirty="0" err="1"/>
              <a:t>ModelAngelo</a:t>
            </a:r>
            <a:endParaRPr lang="es-ES" sz="2200" b="1" dirty="0"/>
          </a:p>
          <a:p>
            <a:pPr algn="ctr"/>
            <a:endParaRPr lang="es-ES" sz="2200" b="1" dirty="0">
              <a:solidFill>
                <a:srgbClr val="FF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2DAE8036-65E4-41B5-A98F-F5DAAC74F6E6}"/>
              </a:ext>
            </a:extLst>
          </p:cNvPr>
          <p:cNvGrpSpPr/>
          <p:nvPr/>
        </p:nvGrpSpPr>
        <p:grpSpPr>
          <a:xfrm>
            <a:off x="2987898" y="1150731"/>
            <a:ext cx="8687050" cy="2860004"/>
            <a:chOff x="2987898" y="1192235"/>
            <a:chExt cx="8687050" cy="2860004"/>
          </a:xfrm>
        </p:grpSpPr>
        <p:sp>
          <p:nvSpPr>
            <p:cNvPr id="44" name="18 Flecha curvada hacia la derecha">
              <a:extLst>
                <a:ext uri="{FF2B5EF4-FFF2-40B4-BE49-F238E27FC236}">
                  <a16:creationId xmlns:a16="http://schemas.microsoft.com/office/drawing/2014/main" xmlns="" id="{A5613234-84E0-4D8D-A43F-206FF292317C}"/>
                </a:ext>
              </a:extLst>
            </p:cNvPr>
            <p:cNvSpPr/>
            <p:nvPr/>
          </p:nvSpPr>
          <p:spPr>
            <a:xfrm rot="15780000" flipH="1">
              <a:off x="7853488" y="1749526"/>
              <a:ext cx="733853" cy="178129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45" name="Picture 7">
              <a:extLst>
                <a:ext uri="{FF2B5EF4-FFF2-40B4-BE49-F238E27FC236}">
                  <a16:creationId xmlns:a16="http://schemas.microsoft.com/office/drawing/2014/main" xmlns="" id="{FD0A110E-DCD1-40E5-B360-0C842AC48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58450" y="1957734"/>
              <a:ext cx="849060" cy="258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xmlns="" id="{B924AA2A-BBBE-40F2-9DC0-7CFA44637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78" y="1360348"/>
              <a:ext cx="2315724" cy="183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11 CuadroTexto">
              <a:extLst>
                <a:ext uri="{FF2B5EF4-FFF2-40B4-BE49-F238E27FC236}">
                  <a16:creationId xmlns:a16="http://schemas.microsoft.com/office/drawing/2014/main" xmlns="" id="{3FF2224E-7D61-47FB-94C2-2103CBD2E064}"/>
                </a:ext>
              </a:extLst>
            </p:cNvPr>
            <p:cNvSpPr txBox="1"/>
            <p:nvPr/>
          </p:nvSpPr>
          <p:spPr>
            <a:xfrm>
              <a:off x="9856233" y="2400131"/>
              <a:ext cx="1053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latin typeface="Arial Narrow" panose="020B0606020202030204" pitchFamily="34" charset="0"/>
                </a:rPr>
                <a:t>3D </a:t>
              </a:r>
              <a:r>
                <a:rPr lang="es-ES" sz="1400" b="1" dirty="0" err="1">
                  <a:latin typeface="Arial Narrow" panose="020B0606020202030204" pitchFamily="34" charset="0"/>
                </a:rPr>
                <a:t>structure</a:t>
              </a:r>
              <a:endParaRPr lang="es-ES" sz="1400" b="1" dirty="0">
                <a:latin typeface="Arial Narrow" panose="020B0606020202030204" pitchFamily="34" charset="0"/>
              </a:endParaRPr>
            </a:p>
          </p:txBody>
        </p:sp>
        <p:pic>
          <p:nvPicPr>
            <p:cNvPr id="50" name="Picture 5">
              <a:extLst>
                <a:ext uri="{FF2B5EF4-FFF2-40B4-BE49-F238E27FC236}">
                  <a16:creationId xmlns:a16="http://schemas.microsoft.com/office/drawing/2014/main" xmlns="" id="{72644136-AC14-44F2-8086-18E80E4AF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603" y="1526087"/>
              <a:ext cx="2211987" cy="75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xmlns="" id="{026989D6-A9B5-40D9-AF61-A062DBBE3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98" y="1378520"/>
              <a:ext cx="762000" cy="16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xmlns="" id="{9A30BE82-269B-4C8B-8056-548F32CDA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403" y="1192235"/>
              <a:ext cx="536575" cy="140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4 Flecha curvada hacia la derecha">
              <a:extLst>
                <a:ext uri="{FF2B5EF4-FFF2-40B4-BE49-F238E27FC236}">
                  <a16:creationId xmlns:a16="http://schemas.microsoft.com/office/drawing/2014/main" xmlns="" id="{84912E1E-F09E-4C36-8A35-DE0F53242319}"/>
                </a:ext>
              </a:extLst>
            </p:cNvPr>
            <p:cNvSpPr/>
            <p:nvPr/>
          </p:nvSpPr>
          <p:spPr>
            <a:xfrm rot="17460000">
              <a:off x="5250923" y="2391217"/>
              <a:ext cx="714909" cy="144553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xmlns="" id="{B00A8D91-5250-46BF-9AFA-F1BC1441F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391" y="2307668"/>
              <a:ext cx="1695235" cy="15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10 CuadroTexto">
              <a:extLst>
                <a:ext uri="{FF2B5EF4-FFF2-40B4-BE49-F238E27FC236}">
                  <a16:creationId xmlns:a16="http://schemas.microsoft.com/office/drawing/2014/main" xmlns="" id="{04D66AA1-22C1-4145-B0F3-6946C81BD844}"/>
                </a:ext>
              </a:extLst>
            </p:cNvPr>
            <p:cNvSpPr txBox="1"/>
            <p:nvPr/>
          </p:nvSpPr>
          <p:spPr>
            <a:xfrm>
              <a:off x="3817003" y="3744462"/>
              <a:ext cx="87876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Sequence</a:t>
              </a:r>
              <a:endParaRPr lang="es-ES" sz="14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Marcador de número de diapositiva 1">
            <a:extLst>
              <a:ext uri="{FF2B5EF4-FFF2-40B4-BE49-F238E27FC236}">
                <a16:creationId xmlns:a16="http://schemas.microsoft.com/office/drawing/2014/main" xmlns="" id="{A5C94A9A-F624-4932-B432-B8CA7536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12</a:t>
            </a:fld>
            <a:endParaRPr lang="es-ES" dirty="0"/>
          </a:p>
        </p:txBody>
      </p:sp>
      <p:pic>
        <p:nvPicPr>
          <p:cNvPr id="42" name="Imagen 4">
            <a:extLst>
              <a:ext uri="{FF2B5EF4-FFF2-40B4-BE49-F238E27FC236}">
                <a16:creationId xmlns:a16="http://schemas.microsoft.com/office/drawing/2014/main" xmlns="" id="{598D0791-4EB0-49C7-8B21-ABECA56DF3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96" y="4102862"/>
            <a:ext cx="268224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2F45AA42-0305-439F-BBB7-C939A708A48D}"/>
              </a:ext>
            </a:extLst>
          </p:cNvPr>
          <p:cNvGrpSpPr/>
          <p:nvPr/>
        </p:nvGrpSpPr>
        <p:grpSpPr>
          <a:xfrm>
            <a:off x="3110821" y="4248177"/>
            <a:ext cx="8711065" cy="2534349"/>
            <a:chOff x="3110821" y="4248177"/>
            <a:chExt cx="8711065" cy="2534349"/>
          </a:xfrm>
        </p:grpSpPr>
        <p:sp>
          <p:nvSpPr>
            <p:cNvPr id="63" name="18 Flecha curvada hacia la derecha">
              <a:extLst>
                <a:ext uri="{FF2B5EF4-FFF2-40B4-BE49-F238E27FC236}">
                  <a16:creationId xmlns:a16="http://schemas.microsoft.com/office/drawing/2014/main" xmlns="" id="{8969B506-B86C-443C-973A-958F541CE0B0}"/>
                </a:ext>
              </a:extLst>
            </p:cNvPr>
            <p:cNvSpPr/>
            <p:nvPr/>
          </p:nvSpPr>
          <p:spPr>
            <a:xfrm rot="16920000">
              <a:off x="8548256" y="4972004"/>
              <a:ext cx="624473" cy="178129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64" name="Picture 7">
              <a:extLst>
                <a:ext uri="{FF2B5EF4-FFF2-40B4-BE49-F238E27FC236}">
                  <a16:creationId xmlns:a16="http://schemas.microsoft.com/office/drawing/2014/main" xmlns="" id="{E7B837B8-26B3-4DB6-92A7-59AA9CE06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105388" y="3901216"/>
              <a:ext cx="849060" cy="2583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xmlns="" id="{8CFF4657-97E6-427D-BA8F-0E52331CA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157" y="4949617"/>
              <a:ext cx="2315724" cy="183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11 CuadroTexto">
              <a:extLst>
                <a:ext uri="{FF2B5EF4-FFF2-40B4-BE49-F238E27FC236}">
                  <a16:creationId xmlns:a16="http://schemas.microsoft.com/office/drawing/2014/main" xmlns="" id="{3B5AE004-FA7F-4F95-BB04-13C677299825}"/>
                </a:ext>
              </a:extLst>
            </p:cNvPr>
            <p:cNvSpPr txBox="1"/>
            <p:nvPr/>
          </p:nvSpPr>
          <p:spPr>
            <a:xfrm>
              <a:off x="10104094" y="5547024"/>
              <a:ext cx="1053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latin typeface="Arial Narrow" panose="020B0606020202030204" pitchFamily="34" charset="0"/>
                </a:rPr>
                <a:t>3D </a:t>
              </a:r>
              <a:r>
                <a:rPr lang="es-ES" sz="1400" b="1" dirty="0" err="1">
                  <a:latin typeface="Arial Narrow" panose="020B0606020202030204" pitchFamily="34" charset="0"/>
                </a:rPr>
                <a:t>structure</a:t>
              </a:r>
              <a:endParaRPr lang="es-E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4 Flecha curvada hacia la derecha">
              <a:extLst>
                <a:ext uri="{FF2B5EF4-FFF2-40B4-BE49-F238E27FC236}">
                  <a16:creationId xmlns:a16="http://schemas.microsoft.com/office/drawing/2014/main" xmlns="" id="{B7B2882F-EADA-4041-8DDF-45E1FA8A9682}"/>
                </a:ext>
              </a:extLst>
            </p:cNvPr>
            <p:cNvSpPr/>
            <p:nvPr/>
          </p:nvSpPr>
          <p:spPr>
            <a:xfrm rot="18480000">
              <a:off x="5442692" y="5019648"/>
              <a:ext cx="714909" cy="1445538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9" name="3 Rectángulo">
              <a:extLst>
                <a:ext uri="{FF2B5EF4-FFF2-40B4-BE49-F238E27FC236}">
                  <a16:creationId xmlns:a16="http://schemas.microsoft.com/office/drawing/2014/main" xmlns="" id="{4DD9F6DF-A4F3-4302-A13B-21C8EDBC26ED}"/>
                </a:ext>
              </a:extLst>
            </p:cNvPr>
            <p:cNvSpPr/>
            <p:nvPr/>
          </p:nvSpPr>
          <p:spPr>
            <a:xfrm>
              <a:off x="5188085" y="4902461"/>
              <a:ext cx="648072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3" name="23 Grupo">
              <a:extLst>
                <a:ext uri="{FF2B5EF4-FFF2-40B4-BE49-F238E27FC236}">
                  <a16:creationId xmlns:a16="http://schemas.microsoft.com/office/drawing/2014/main" xmlns="" id="{DEAD81D8-99CA-4CA0-A030-16C4A893DE46}"/>
                </a:ext>
              </a:extLst>
            </p:cNvPr>
            <p:cNvGrpSpPr/>
            <p:nvPr/>
          </p:nvGrpSpPr>
          <p:grpSpPr>
            <a:xfrm>
              <a:off x="3565779" y="4705377"/>
              <a:ext cx="2380434" cy="1482714"/>
              <a:chOff x="319845" y="4113807"/>
              <a:chExt cx="2380434" cy="1482714"/>
            </a:xfrm>
          </p:grpSpPr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xmlns="" id="{68FABD79-0623-44F0-AC82-A978B04926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15" y="4113807"/>
                <a:ext cx="1934633" cy="1467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25 Rectángulo">
                <a:extLst>
                  <a:ext uri="{FF2B5EF4-FFF2-40B4-BE49-F238E27FC236}">
                    <a16:creationId xmlns:a16="http://schemas.microsoft.com/office/drawing/2014/main" xmlns="" id="{8F1BA80A-E7F4-4EA5-9799-009D5C55394B}"/>
                  </a:ext>
                </a:extLst>
              </p:cNvPr>
              <p:cNvSpPr/>
              <p:nvPr/>
            </p:nvSpPr>
            <p:spPr>
              <a:xfrm>
                <a:off x="319845" y="4113807"/>
                <a:ext cx="360495" cy="3056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26 Rectángulo">
                <a:extLst>
                  <a:ext uri="{FF2B5EF4-FFF2-40B4-BE49-F238E27FC236}">
                    <a16:creationId xmlns:a16="http://schemas.microsoft.com/office/drawing/2014/main" xmlns="" id="{9391B7F3-1DF4-4502-8E90-FE737A9747A3}"/>
                  </a:ext>
                </a:extLst>
              </p:cNvPr>
              <p:cNvSpPr/>
              <p:nvPr/>
            </p:nvSpPr>
            <p:spPr>
              <a:xfrm>
                <a:off x="2339784" y="4276302"/>
                <a:ext cx="360495" cy="3056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27 Rectángulo">
                <a:extLst>
                  <a:ext uri="{FF2B5EF4-FFF2-40B4-BE49-F238E27FC236}">
                    <a16:creationId xmlns:a16="http://schemas.microsoft.com/office/drawing/2014/main" xmlns="" id="{35669772-4848-4FCC-9A4C-88D8CCAEE89B}"/>
                  </a:ext>
                </a:extLst>
              </p:cNvPr>
              <p:cNvSpPr/>
              <p:nvPr/>
            </p:nvSpPr>
            <p:spPr>
              <a:xfrm>
                <a:off x="1440031" y="5520110"/>
                <a:ext cx="556419" cy="764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8" name="28 CuadroTexto">
              <a:extLst>
                <a:ext uri="{FF2B5EF4-FFF2-40B4-BE49-F238E27FC236}">
                  <a16:creationId xmlns:a16="http://schemas.microsoft.com/office/drawing/2014/main" xmlns="" id="{2666708E-D9DA-4AF6-9C85-49396B65CF79}"/>
                </a:ext>
              </a:extLst>
            </p:cNvPr>
            <p:cNvSpPr txBox="1"/>
            <p:nvPr/>
          </p:nvSpPr>
          <p:spPr>
            <a:xfrm>
              <a:off x="3718649" y="6195305"/>
              <a:ext cx="11352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Cryo</a:t>
              </a:r>
              <a:r>
                <a:rPr lang="es-ES" sz="1400" b="1" dirty="0">
                  <a:latin typeface="Arial Narrow" panose="020B0606020202030204" pitchFamily="34" charset="0"/>
                  <a:cs typeface="Arial" panose="020B0604020202020204" pitchFamily="34" charset="0"/>
                </a:rPr>
                <a:t>-EM </a:t>
              </a:r>
              <a:r>
                <a:rPr lang="es-ES" sz="1400" b="1" dirty="0" err="1">
                  <a:latin typeface="Arial Narrow" panose="020B0606020202030204" pitchFamily="34" charset="0"/>
                  <a:cs typeface="Arial" panose="020B0604020202020204" pitchFamily="34" charset="0"/>
                </a:rPr>
                <a:t>map</a:t>
              </a:r>
              <a:endParaRPr lang="es-ES" sz="1400" b="1" dirty="0"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87AF97DE-03B6-4962-9F4E-1ABA65319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10821" y="4248177"/>
              <a:ext cx="1743075" cy="457200"/>
            </a:xfrm>
            <a:prstGeom prst="rect">
              <a:avLst/>
            </a:prstGeom>
          </p:spPr>
        </p:pic>
      </p:grpSp>
      <p:grpSp>
        <p:nvGrpSpPr>
          <p:cNvPr id="6" name="5 Grupo"/>
          <p:cNvGrpSpPr/>
          <p:nvPr/>
        </p:nvGrpSpPr>
        <p:grpSpPr>
          <a:xfrm>
            <a:off x="3680178" y="3623733"/>
            <a:ext cx="1224843" cy="2985934"/>
            <a:chOff x="3680178" y="3623733"/>
            <a:chExt cx="1224843" cy="2985934"/>
          </a:xfrm>
        </p:grpSpPr>
        <p:sp>
          <p:nvSpPr>
            <p:cNvPr id="4" name="3 Elipse"/>
            <p:cNvSpPr/>
            <p:nvPr/>
          </p:nvSpPr>
          <p:spPr>
            <a:xfrm>
              <a:off x="3680178" y="3623733"/>
              <a:ext cx="1207911" cy="4854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39" name="38 Elipse"/>
            <p:cNvSpPr/>
            <p:nvPr/>
          </p:nvSpPr>
          <p:spPr>
            <a:xfrm>
              <a:off x="3697110" y="6124245"/>
              <a:ext cx="1207911" cy="4854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2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1F0B8C89-4B2D-4EAE-B6AB-06F8F7DC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06154" y="4257944"/>
            <a:ext cx="2025441" cy="22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Flecha curvada hacia arriba">
            <a:extLst>
              <a:ext uri="{FF2B5EF4-FFF2-40B4-BE49-F238E27FC236}">
                <a16:creationId xmlns:a16="http://schemas.microsoft.com/office/drawing/2014/main" xmlns="" id="{CE251B70-5A6A-4529-B9AA-DA8EDA753755}"/>
              </a:ext>
            </a:extLst>
          </p:cNvPr>
          <p:cNvSpPr/>
          <p:nvPr/>
        </p:nvSpPr>
        <p:spPr>
          <a:xfrm rot="18060000" flipH="1" flipV="1">
            <a:off x="8808368" y="3595282"/>
            <a:ext cx="2137412" cy="682118"/>
          </a:xfrm>
          <a:prstGeom prst="curvedUpArrow">
            <a:avLst/>
          </a:prstGeom>
          <a:solidFill>
            <a:srgbClr val="FFC000"/>
          </a:solidFill>
          <a:scene3d>
            <a:camera prst="orthographicFront">
              <a:rot lat="1310370" lon="8370541" rev="1434306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5 Rectángulo">
            <a:extLst>
              <a:ext uri="{FF2B5EF4-FFF2-40B4-BE49-F238E27FC236}">
                <a16:creationId xmlns:a16="http://schemas.microsoft.com/office/drawing/2014/main" xmlns="" id="{9E642F05-6070-4DA4-8646-C25FBFF34E1C}"/>
              </a:ext>
            </a:extLst>
          </p:cNvPr>
          <p:cNvSpPr/>
          <p:nvPr/>
        </p:nvSpPr>
        <p:spPr>
          <a:xfrm>
            <a:off x="8208132" y="3041996"/>
            <a:ext cx="1920190" cy="63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CD960F3D-0658-44A1-8941-D93E5A3A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9" y="4300602"/>
            <a:ext cx="2693289" cy="22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Flecha curvada hacia arriba">
            <a:extLst>
              <a:ext uri="{FF2B5EF4-FFF2-40B4-BE49-F238E27FC236}">
                <a16:creationId xmlns:a16="http://schemas.microsoft.com/office/drawing/2014/main" xmlns="" id="{0D9F300E-30FA-4346-8849-D2511FDE366D}"/>
              </a:ext>
            </a:extLst>
          </p:cNvPr>
          <p:cNvSpPr/>
          <p:nvPr/>
        </p:nvSpPr>
        <p:spPr>
          <a:xfrm rot="20520000" flipH="1" flipV="1">
            <a:off x="6838781" y="3513515"/>
            <a:ext cx="1728192" cy="55324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4 Rectángulo">
            <a:extLst>
              <a:ext uri="{FF2B5EF4-FFF2-40B4-BE49-F238E27FC236}">
                <a16:creationId xmlns:a16="http://schemas.microsoft.com/office/drawing/2014/main" xmlns="" id="{F8225310-6196-4120-ACD8-0CE7F0B50513}"/>
              </a:ext>
            </a:extLst>
          </p:cNvPr>
          <p:cNvSpPr/>
          <p:nvPr/>
        </p:nvSpPr>
        <p:spPr>
          <a:xfrm>
            <a:off x="7749318" y="3401150"/>
            <a:ext cx="519585" cy="100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xmlns="" id="{2CFAAD53-5A56-4DEE-9791-5C71CDC57195}"/>
              </a:ext>
            </a:extLst>
          </p:cNvPr>
          <p:cNvSpPr/>
          <p:nvPr/>
        </p:nvSpPr>
        <p:spPr>
          <a:xfrm>
            <a:off x="8210803" y="3355748"/>
            <a:ext cx="654952" cy="55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6 Grupo">
            <a:extLst>
              <a:ext uri="{FF2B5EF4-FFF2-40B4-BE49-F238E27FC236}">
                <a16:creationId xmlns:a16="http://schemas.microsoft.com/office/drawing/2014/main" xmlns="" id="{DAB7ED75-68B7-4C38-B823-4BF4C46B96C8}"/>
              </a:ext>
            </a:extLst>
          </p:cNvPr>
          <p:cNvGrpSpPr/>
          <p:nvPr/>
        </p:nvGrpSpPr>
        <p:grpSpPr>
          <a:xfrm>
            <a:off x="7525618" y="1121312"/>
            <a:ext cx="4082450" cy="2688019"/>
            <a:chOff x="4666574" y="737654"/>
            <a:chExt cx="4153897" cy="29793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D741AE69-50FF-4181-893D-3EF33D152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8 Rectángulo">
              <a:extLst>
                <a:ext uri="{FF2B5EF4-FFF2-40B4-BE49-F238E27FC236}">
                  <a16:creationId xmlns:a16="http://schemas.microsoft.com/office/drawing/2014/main" xmlns="" id="{C625D370-1193-481C-B450-64518D659134}"/>
                </a:ext>
              </a:extLst>
            </p:cNvPr>
            <p:cNvSpPr/>
            <p:nvPr/>
          </p:nvSpPr>
          <p:spPr>
            <a:xfrm>
              <a:off x="4824678" y="3129138"/>
              <a:ext cx="2409280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a</a:t>
              </a:r>
              <a:r>
                <a:rPr lang="es-ES" sz="1400" dirty="0"/>
                <a:t> (</a:t>
              </a:r>
              <a:r>
                <a:rPr lang="es-ES" sz="1400" b="1" dirty="0"/>
                <a:t>141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23" name="9 Rectángulo">
              <a:extLst>
                <a:ext uri="{FF2B5EF4-FFF2-40B4-BE49-F238E27FC236}">
                  <a16:creationId xmlns:a16="http://schemas.microsoft.com/office/drawing/2014/main" xmlns="" id="{38A72E11-727A-4DA1-9125-17B683D7F7CB}"/>
                </a:ext>
              </a:extLst>
            </p:cNvPr>
            <p:cNvSpPr/>
            <p:nvPr/>
          </p:nvSpPr>
          <p:spPr>
            <a:xfrm>
              <a:off x="4824678" y="3347700"/>
              <a:ext cx="2396805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b</a:t>
              </a:r>
              <a:r>
                <a:rPr lang="es-ES" sz="1400" dirty="0"/>
                <a:t> (</a:t>
              </a:r>
              <a:r>
                <a:rPr lang="es-ES" sz="1400" b="1" dirty="0"/>
                <a:t>146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  <a:endParaRPr lang="es-E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xmlns="" id="{FCA92879-0FAD-4F73-9B8E-24B5EF850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xmlns="" id="{C8530F58-054B-4DB2-8805-FD440D1AC627}"/>
                </a:ext>
              </a:extLst>
            </p:cNvPr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4</a:t>
              </a:r>
              <a:r>
                <a:rPr lang="es-ES" i="1" dirty="0"/>
                <a:t> HEME</a:t>
              </a:r>
              <a:endParaRPr lang="es-ES" dirty="0"/>
            </a:p>
          </p:txBody>
        </p:sp>
        <p:sp>
          <p:nvSpPr>
            <p:cNvPr id="31" name="12 Rectángulo redondeado">
              <a:extLst>
                <a:ext uri="{FF2B5EF4-FFF2-40B4-BE49-F238E27FC236}">
                  <a16:creationId xmlns:a16="http://schemas.microsoft.com/office/drawing/2014/main" xmlns="" id="{FB912E00-FBB4-4DF7-BDAE-DA7AC723A046}"/>
                </a:ext>
              </a:extLst>
            </p:cNvPr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13 Rectángulo">
              <a:extLst>
                <a:ext uri="{FF2B5EF4-FFF2-40B4-BE49-F238E27FC236}">
                  <a16:creationId xmlns:a16="http://schemas.microsoft.com/office/drawing/2014/main" xmlns="" id="{C9D42D4A-4928-440F-9922-3680843C10AC}"/>
                </a:ext>
              </a:extLst>
            </p:cNvPr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www.cellsignal.com</a:t>
              </a:r>
            </a:p>
          </p:txBody>
        </p:sp>
      </p:grpSp>
      <p:sp>
        <p:nvSpPr>
          <p:cNvPr id="33" name="16 Rectángulo">
            <a:extLst>
              <a:ext uri="{FF2B5EF4-FFF2-40B4-BE49-F238E27FC236}">
                <a16:creationId xmlns:a16="http://schemas.microsoft.com/office/drawing/2014/main" xmlns="" id="{7C6B90BB-0436-424C-A42A-4828DAB4397E}"/>
              </a:ext>
            </a:extLst>
          </p:cNvPr>
          <p:cNvSpPr/>
          <p:nvPr/>
        </p:nvSpPr>
        <p:spPr>
          <a:xfrm>
            <a:off x="7937060" y="4208490"/>
            <a:ext cx="143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SEQUENCE</a:t>
            </a:r>
            <a:endParaRPr lang="es-ES" dirty="0"/>
          </a:p>
        </p:txBody>
      </p:sp>
      <p:sp>
        <p:nvSpPr>
          <p:cNvPr id="34" name="Marcador de número de diapositiva 1">
            <a:extLst>
              <a:ext uri="{FF2B5EF4-FFF2-40B4-BE49-F238E27FC236}">
                <a16:creationId xmlns:a16="http://schemas.microsoft.com/office/drawing/2014/main" xmlns="" id="{46C7A19A-31C5-4BC1-B9A7-6978371D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90" y="6125203"/>
            <a:ext cx="2331179" cy="293040"/>
          </a:xfrm>
        </p:spPr>
        <p:txBody>
          <a:bodyPr/>
          <a:lstStyle/>
          <a:p>
            <a:fld id="{3DC1E35E-21EA-47BC-BA34-74AA9928AADB}" type="slidenum">
              <a:rPr lang="es-ES" smtClean="0"/>
              <a:t>13</a:t>
            </a:fld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B353224B-8DD1-4FB6-A2F4-3A011D4A4C4D}"/>
              </a:ext>
            </a:extLst>
          </p:cNvPr>
          <p:cNvGrpSpPr/>
          <p:nvPr/>
        </p:nvGrpSpPr>
        <p:grpSpPr>
          <a:xfrm>
            <a:off x="871336" y="1218704"/>
            <a:ext cx="1812319" cy="2097728"/>
            <a:chOff x="871336" y="1218704"/>
            <a:chExt cx="1812319" cy="2097728"/>
          </a:xfrm>
        </p:grpSpPr>
        <p:sp>
          <p:nvSpPr>
            <p:cNvPr id="37" name="26 Rectángulo">
              <a:extLst>
                <a:ext uri="{FF2B5EF4-FFF2-40B4-BE49-F238E27FC236}">
                  <a16:creationId xmlns:a16="http://schemas.microsoft.com/office/drawing/2014/main" xmlns="" id="{7A0A9B1B-4881-46FD-8383-69C1D7D86E66}"/>
                </a:ext>
              </a:extLst>
            </p:cNvPr>
            <p:cNvSpPr/>
            <p:nvPr/>
          </p:nvSpPr>
          <p:spPr>
            <a:xfrm>
              <a:off x="902398" y="1218704"/>
              <a:ext cx="178125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i="1" dirty="0">
                  <a:solidFill>
                    <a:srgbClr val="00B050"/>
                  </a:solidFill>
                </a:rPr>
                <a:t>de novo</a:t>
              </a:r>
              <a:r>
                <a:rPr lang="en-US" sz="3200" b="1" dirty="0">
                  <a:solidFill>
                    <a:srgbClr val="00B050"/>
                  </a:solidFill>
                </a:rPr>
                <a:t> </a:t>
              </a:r>
            </a:p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modeling</a:t>
              </a:r>
            </a:p>
          </p:txBody>
        </p:sp>
        <p:sp>
          <p:nvSpPr>
            <p:cNvPr id="38" name="30 CuadroTexto">
              <a:extLst>
                <a:ext uri="{FF2B5EF4-FFF2-40B4-BE49-F238E27FC236}">
                  <a16:creationId xmlns:a16="http://schemas.microsoft.com/office/drawing/2014/main" xmlns="" id="{AAA48306-5EE0-4CFA-842F-588AABEAD31A}"/>
                </a:ext>
              </a:extLst>
            </p:cNvPr>
            <p:cNvSpPr txBox="1"/>
            <p:nvPr/>
          </p:nvSpPr>
          <p:spPr>
            <a:xfrm>
              <a:off x="871336" y="2546991"/>
              <a:ext cx="1762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200" b="1" dirty="0" err="1"/>
                <a:t>AlphaFold</a:t>
              </a:r>
              <a:endParaRPr lang="es-ES" sz="2200" b="1" dirty="0"/>
            </a:p>
            <a:p>
              <a:pPr algn="ctr"/>
              <a:r>
                <a:rPr lang="es-ES" sz="2200" b="1" dirty="0" err="1"/>
                <a:t>ModelAngelo</a:t>
              </a:r>
              <a:endParaRPr lang="es-E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1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955260" y="329413"/>
            <a:ext cx="8863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1.- Getting </a:t>
            </a:r>
            <a:r>
              <a:rPr lang="en-US" sz="2800" b="1" dirty="0">
                <a:solidFill>
                  <a:srgbClr val="7030A0"/>
                </a:solidFill>
              </a:rPr>
              <a:t>the initial model</a:t>
            </a:r>
            <a:r>
              <a:rPr lang="en-US" sz="2800" b="1" dirty="0"/>
              <a:t>(s): Structure prediction</a:t>
            </a:r>
            <a:endParaRPr lang="es-ES" sz="28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1F0B8C89-4B2D-4EAE-B6AB-06F8F7DC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06154" y="4257944"/>
            <a:ext cx="2025441" cy="22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2 Flecha curvada hacia arriba">
            <a:extLst>
              <a:ext uri="{FF2B5EF4-FFF2-40B4-BE49-F238E27FC236}">
                <a16:creationId xmlns:a16="http://schemas.microsoft.com/office/drawing/2014/main" xmlns="" id="{CE251B70-5A6A-4529-B9AA-DA8EDA753755}"/>
              </a:ext>
            </a:extLst>
          </p:cNvPr>
          <p:cNvSpPr/>
          <p:nvPr/>
        </p:nvSpPr>
        <p:spPr>
          <a:xfrm rot="18060000" flipH="1" flipV="1">
            <a:off x="8808368" y="3595282"/>
            <a:ext cx="2137412" cy="682118"/>
          </a:xfrm>
          <a:prstGeom prst="curvedUpArrow">
            <a:avLst/>
          </a:prstGeom>
          <a:solidFill>
            <a:srgbClr val="FFC000"/>
          </a:solidFill>
          <a:scene3d>
            <a:camera prst="orthographicFront">
              <a:rot lat="1310370" lon="8370541" rev="1434306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15 Rectángulo">
            <a:extLst>
              <a:ext uri="{FF2B5EF4-FFF2-40B4-BE49-F238E27FC236}">
                <a16:creationId xmlns:a16="http://schemas.microsoft.com/office/drawing/2014/main" xmlns="" id="{9E642F05-6070-4DA4-8646-C25FBFF34E1C}"/>
              </a:ext>
            </a:extLst>
          </p:cNvPr>
          <p:cNvSpPr/>
          <p:nvPr/>
        </p:nvSpPr>
        <p:spPr>
          <a:xfrm>
            <a:off x="8208132" y="3041996"/>
            <a:ext cx="1920190" cy="63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CD960F3D-0658-44A1-8941-D93E5A3A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9" y="4300602"/>
            <a:ext cx="2693289" cy="222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Flecha curvada hacia arriba">
            <a:extLst>
              <a:ext uri="{FF2B5EF4-FFF2-40B4-BE49-F238E27FC236}">
                <a16:creationId xmlns:a16="http://schemas.microsoft.com/office/drawing/2014/main" xmlns="" id="{0D9F300E-30FA-4346-8849-D2511FDE366D}"/>
              </a:ext>
            </a:extLst>
          </p:cNvPr>
          <p:cNvSpPr/>
          <p:nvPr/>
        </p:nvSpPr>
        <p:spPr>
          <a:xfrm rot="20520000" flipH="1" flipV="1">
            <a:off x="6838781" y="3513515"/>
            <a:ext cx="1728192" cy="55324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4 Rectángulo">
            <a:extLst>
              <a:ext uri="{FF2B5EF4-FFF2-40B4-BE49-F238E27FC236}">
                <a16:creationId xmlns:a16="http://schemas.microsoft.com/office/drawing/2014/main" xmlns="" id="{F8225310-6196-4120-ACD8-0CE7F0B50513}"/>
              </a:ext>
            </a:extLst>
          </p:cNvPr>
          <p:cNvSpPr/>
          <p:nvPr/>
        </p:nvSpPr>
        <p:spPr>
          <a:xfrm>
            <a:off x="7749318" y="3401150"/>
            <a:ext cx="519585" cy="100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xmlns="" id="{2CFAAD53-5A56-4DEE-9791-5C71CDC57195}"/>
              </a:ext>
            </a:extLst>
          </p:cNvPr>
          <p:cNvSpPr/>
          <p:nvPr/>
        </p:nvSpPr>
        <p:spPr>
          <a:xfrm>
            <a:off x="8210803" y="3355748"/>
            <a:ext cx="654952" cy="559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6 Grupo">
            <a:extLst>
              <a:ext uri="{FF2B5EF4-FFF2-40B4-BE49-F238E27FC236}">
                <a16:creationId xmlns:a16="http://schemas.microsoft.com/office/drawing/2014/main" xmlns="" id="{DAB7ED75-68B7-4C38-B823-4BF4C46B96C8}"/>
              </a:ext>
            </a:extLst>
          </p:cNvPr>
          <p:cNvGrpSpPr/>
          <p:nvPr/>
        </p:nvGrpSpPr>
        <p:grpSpPr>
          <a:xfrm>
            <a:off x="7525618" y="1121312"/>
            <a:ext cx="4082450" cy="2688019"/>
            <a:chOff x="4666574" y="737654"/>
            <a:chExt cx="4153897" cy="297937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D741AE69-50FF-4181-893D-3EF33D152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8 Rectángulo">
              <a:extLst>
                <a:ext uri="{FF2B5EF4-FFF2-40B4-BE49-F238E27FC236}">
                  <a16:creationId xmlns:a16="http://schemas.microsoft.com/office/drawing/2014/main" xmlns="" id="{C625D370-1193-481C-B450-64518D659134}"/>
                </a:ext>
              </a:extLst>
            </p:cNvPr>
            <p:cNvSpPr/>
            <p:nvPr/>
          </p:nvSpPr>
          <p:spPr>
            <a:xfrm>
              <a:off x="4824678" y="3129138"/>
              <a:ext cx="2409280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a</a:t>
              </a:r>
              <a:r>
                <a:rPr lang="es-ES" sz="1400" dirty="0"/>
                <a:t> (</a:t>
              </a:r>
              <a:r>
                <a:rPr lang="es-ES" sz="1400" b="1" dirty="0"/>
                <a:t>141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23" name="9 Rectángulo">
              <a:extLst>
                <a:ext uri="{FF2B5EF4-FFF2-40B4-BE49-F238E27FC236}">
                  <a16:creationId xmlns:a16="http://schemas.microsoft.com/office/drawing/2014/main" xmlns="" id="{38A72E11-727A-4DA1-9125-17B683D7F7CB}"/>
                </a:ext>
              </a:extLst>
            </p:cNvPr>
            <p:cNvSpPr/>
            <p:nvPr/>
          </p:nvSpPr>
          <p:spPr>
            <a:xfrm>
              <a:off x="4824678" y="3347700"/>
              <a:ext cx="2396805" cy="3285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2</a:t>
              </a:r>
              <a:r>
                <a:rPr lang="es-ES" dirty="0"/>
                <a:t>    </a:t>
              </a:r>
              <a:r>
                <a:rPr lang="es-ES" sz="1400" dirty="0" err="1"/>
                <a:t>Hemoglobin</a:t>
              </a:r>
              <a:r>
                <a:rPr lang="es-ES" sz="1400" dirty="0"/>
                <a:t> </a:t>
              </a:r>
              <a:r>
                <a:rPr lang="es-ES" sz="1400" dirty="0" err="1"/>
                <a:t>subunit</a:t>
              </a:r>
              <a:r>
                <a:rPr lang="es-ES" sz="1400" dirty="0"/>
                <a:t> </a:t>
              </a:r>
              <a:r>
                <a:rPr lang="es-ES" sz="1400" b="1" dirty="0">
                  <a:latin typeface="Symbol" panose="05050102010706020507" pitchFamily="18" charset="2"/>
                </a:rPr>
                <a:t>b</a:t>
              </a:r>
              <a:r>
                <a:rPr lang="es-ES" sz="1400" dirty="0"/>
                <a:t> (</a:t>
              </a:r>
              <a:r>
                <a:rPr lang="es-ES" sz="1400" b="1" dirty="0"/>
                <a:t>146</a:t>
              </a:r>
              <a:r>
                <a:rPr lang="es-ES" sz="1400" dirty="0"/>
                <a:t> </a:t>
              </a:r>
              <a:r>
                <a:rPr lang="es-ES" sz="1400" dirty="0" err="1"/>
                <a:t>aa</a:t>
              </a:r>
              <a:r>
                <a:rPr lang="es-ES" sz="1400" dirty="0"/>
                <a:t>)</a:t>
              </a:r>
              <a:endParaRPr lang="es-E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xmlns="" id="{FCA92879-0FAD-4F73-9B8E-24B5EF850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11 Rectángulo">
              <a:extLst>
                <a:ext uri="{FF2B5EF4-FFF2-40B4-BE49-F238E27FC236}">
                  <a16:creationId xmlns:a16="http://schemas.microsoft.com/office/drawing/2014/main" xmlns="" id="{C8530F58-054B-4DB2-8805-FD440D1AC627}"/>
                </a:ext>
              </a:extLst>
            </p:cNvPr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rgbClr val="FF0000"/>
                  </a:solidFill>
                </a:rPr>
                <a:t>4</a:t>
              </a:r>
              <a:r>
                <a:rPr lang="es-ES" i="1" dirty="0"/>
                <a:t> HEME</a:t>
              </a:r>
              <a:endParaRPr lang="es-ES" dirty="0"/>
            </a:p>
          </p:txBody>
        </p:sp>
        <p:sp>
          <p:nvSpPr>
            <p:cNvPr id="31" name="12 Rectángulo redondeado">
              <a:extLst>
                <a:ext uri="{FF2B5EF4-FFF2-40B4-BE49-F238E27FC236}">
                  <a16:creationId xmlns:a16="http://schemas.microsoft.com/office/drawing/2014/main" xmlns="" id="{FB912E00-FBB4-4DF7-BDAE-DA7AC723A046}"/>
                </a:ext>
              </a:extLst>
            </p:cNvPr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13 Rectángulo">
              <a:extLst>
                <a:ext uri="{FF2B5EF4-FFF2-40B4-BE49-F238E27FC236}">
                  <a16:creationId xmlns:a16="http://schemas.microsoft.com/office/drawing/2014/main" xmlns="" id="{C9D42D4A-4928-440F-9922-3680843C10AC}"/>
                </a:ext>
              </a:extLst>
            </p:cNvPr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/>
                <a:t>www.cellsignal.com</a:t>
              </a:r>
            </a:p>
          </p:txBody>
        </p:sp>
      </p:grpSp>
      <p:sp>
        <p:nvSpPr>
          <p:cNvPr id="33" name="16 Rectángulo">
            <a:extLst>
              <a:ext uri="{FF2B5EF4-FFF2-40B4-BE49-F238E27FC236}">
                <a16:creationId xmlns:a16="http://schemas.microsoft.com/office/drawing/2014/main" xmlns="" id="{7C6B90BB-0436-424C-A42A-4828DAB4397E}"/>
              </a:ext>
            </a:extLst>
          </p:cNvPr>
          <p:cNvSpPr/>
          <p:nvPr/>
        </p:nvSpPr>
        <p:spPr>
          <a:xfrm>
            <a:off x="7937060" y="4208490"/>
            <a:ext cx="1438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SEQUENCE</a:t>
            </a:r>
            <a:endParaRPr lang="es-ES" dirty="0"/>
          </a:p>
        </p:txBody>
      </p:sp>
      <p:sp>
        <p:nvSpPr>
          <p:cNvPr id="34" name="Marcador de número de diapositiva 1">
            <a:extLst>
              <a:ext uri="{FF2B5EF4-FFF2-40B4-BE49-F238E27FC236}">
                <a16:creationId xmlns:a16="http://schemas.microsoft.com/office/drawing/2014/main" xmlns="" id="{46C7A19A-31C5-4BC1-B9A7-6978371D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9990" y="6125203"/>
            <a:ext cx="2331179" cy="293040"/>
          </a:xfrm>
        </p:spPr>
        <p:txBody>
          <a:bodyPr/>
          <a:lstStyle/>
          <a:p>
            <a:fld id="{3DC1E35E-21EA-47BC-BA34-74AA9928AADB}" type="slidenum">
              <a:rPr lang="es-ES" smtClean="0"/>
              <a:t>14</a:t>
            </a:fld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E3F125CF-C82D-4EE2-BFE1-1D5060BA5B17}"/>
              </a:ext>
            </a:extLst>
          </p:cNvPr>
          <p:cNvGrpSpPr/>
          <p:nvPr/>
        </p:nvGrpSpPr>
        <p:grpSpPr>
          <a:xfrm>
            <a:off x="2442463" y="1187039"/>
            <a:ext cx="4683373" cy="2334975"/>
            <a:chOff x="2442463" y="1187039"/>
            <a:chExt cx="4683373" cy="2334975"/>
          </a:xfrm>
        </p:grpSpPr>
        <p:sp>
          <p:nvSpPr>
            <p:cNvPr id="35" name="24 Rectángulo">
              <a:extLst>
                <a:ext uri="{FF2B5EF4-FFF2-40B4-BE49-F238E27FC236}">
                  <a16:creationId xmlns:a16="http://schemas.microsoft.com/office/drawing/2014/main" xmlns="" id="{6DD1D691-FEF1-4879-A88F-AD8B86208E45}"/>
                </a:ext>
              </a:extLst>
            </p:cNvPr>
            <p:cNvSpPr/>
            <p:nvPr/>
          </p:nvSpPr>
          <p:spPr>
            <a:xfrm>
              <a:off x="2442463" y="1187039"/>
              <a:ext cx="468337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Homology </a:t>
              </a:r>
            </a:p>
            <a:p>
              <a:pPr algn="ctr"/>
              <a:r>
                <a:rPr lang="en-US" sz="3200" b="1" dirty="0">
                  <a:solidFill>
                    <a:srgbClr val="00B050"/>
                  </a:solidFill>
                </a:rPr>
                <a:t>modeling</a:t>
              </a:r>
            </a:p>
          </p:txBody>
        </p:sp>
        <p:sp>
          <p:nvSpPr>
            <p:cNvPr id="36" name="25 CuadroTexto">
              <a:extLst>
                <a:ext uri="{FF2B5EF4-FFF2-40B4-BE49-F238E27FC236}">
                  <a16:creationId xmlns:a16="http://schemas.microsoft.com/office/drawing/2014/main" xmlns="" id="{399416C3-0291-403A-BAAF-3149A7254FC0}"/>
                </a:ext>
              </a:extLst>
            </p:cNvPr>
            <p:cNvSpPr txBox="1"/>
            <p:nvPr/>
          </p:nvSpPr>
          <p:spPr>
            <a:xfrm>
              <a:off x="3458177" y="2414018"/>
              <a:ext cx="26519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200" b="1" dirty="0" err="1"/>
                <a:t>Our</a:t>
              </a:r>
              <a:r>
                <a:rPr lang="es-ES" sz="2200" b="1" dirty="0"/>
                <a:t> </a:t>
              </a:r>
              <a:r>
                <a:rPr lang="es-ES" sz="2200" b="1" dirty="0" err="1"/>
                <a:t>proteins</a:t>
              </a:r>
              <a:r>
                <a:rPr lang="es-ES" sz="2200" b="1" dirty="0"/>
                <a:t> </a:t>
              </a:r>
              <a:r>
                <a:rPr lang="es-ES" sz="2200" b="1" dirty="0" err="1"/>
                <a:t>borrow</a:t>
              </a:r>
              <a:r>
                <a:rPr lang="es-ES" sz="2200" b="1" dirty="0"/>
                <a:t> </a:t>
              </a:r>
            </a:p>
            <a:p>
              <a:pPr algn="ctr"/>
              <a:r>
                <a:rPr lang="es-ES" sz="2200" b="1" dirty="0"/>
                <a:t>    </a:t>
              </a:r>
              <a:r>
                <a:rPr lang="es-ES" sz="2200" b="1" dirty="0" err="1"/>
                <a:t>the</a:t>
              </a:r>
              <a:r>
                <a:rPr lang="es-ES" sz="2200" b="1" dirty="0"/>
                <a:t> </a:t>
              </a:r>
              <a:r>
                <a:rPr lang="es-ES" sz="2200" b="1" dirty="0" err="1"/>
                <a:t>structure</a:t>
              </a:r>
              <a:endParaRPr lang="es-ES" sz="2200" b="1" dirty="0"/>
            </a:p>
            <a:p>
              <a:pPr algn="ctr"/>
              <a:r>
                <a:rPr lang="es-ES" sz="2200" b="1" dirty="0"/>
                <a:t>of similar </a:t>
              </a:r>
              <a:r>
                <a:rPr lang="es-ES" sz="2200" b="1" dirty="0" err="1"/>
                <a:t>proteins</a:t>
              </a:r>
              <a:endParaRPr lang="es-ES" sz="2200" b="1" dirty="0"/>
            </a:p>
          </p:txBody>
        </p:sp>
      </p:grpSp>
      <p:sp>
        <p:nvSpPr>
          <p:cNvPr id="37" name="26 Rectángulo">
            <a:extLst>
              <a:ext uri="{FF2B5EF4-FFF2-40B4-BE49-F238E27FC236}">
                <a16:creationId xmlns:a16="http://schemas.microsoft.com/office/drawing/2014/main" xmlns="" id="{7A0A9B1B-4881-46FD-8383-69C1D7D86E66}"/>
              </a:ext>
            </a:extLst>
          </p:cNvPr>
          <p:cNvSpPr/>
          <p:nvPr/>
        </p:nvSpPr>
        <p:spPr>
          <a:xfrm>
            <a:off x="902398" y="1218704"/>
            <a:ext cx="17812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i="1" dirty="0">
                <a:solidFill>
                  <a:srgbClr val="00B050"/>
                </a:solidFill>
              </a:rPr>
              <a:t>de novo</a:t>
            </a:r>
            <a:r>
              <a:rPr lang="en-US" sz="3200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modeling</a:t>
            </a:r>
          </a:p>
        </p:txBody>
      </p:sp>
      <p:sp>
        <p:nvSpPr>
          <p:cNvPr id="38" name="30 CuadroTexto">
            <a:extLst>
              <a:ext uri="{FF2B5EF4-FFF2-40B4-BE49-F238E27FC236}">
                <a16:creationId xmlns:a16="http://schemas.microsoft.com/office/drawing/2014/main" xmlns="" id="{AAA48306-5EE0-4CFA-842F-588AABEAD31A}"/>
              </a:ext>
            </a:extLst>
          </p:cNvPr>
          <p:cNvSpPr txBox="1"/>
          <p:nvPr/>
        </p:nvSpPr>
        <p:spPr>
          <a:xfrm>
            <a:off x="871336" y="2546991"/>
            <a:ext cx="1762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 err="1"/>
              <a:t>AlphaFold</a:t>
            </a:r>
            <a:endParaRPr lang="es-ES" sz="2200" b="1" dirty="0"/>
          </a:p>
          <a:p>
            <a:pPr algn="ctr"/>
            <a:r>
              <a:rPr lang="es-ES" sz="2200" b="1" dirty="0" err="1"/>
              <a:t>ModelAngelo</a:t>
            </a:r>
            <a:endParaRPr lang="es-ES" sz="2200" b="1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DD1DE648-3C46-4657-AAA5-570E1CA7A04D}"/>
              </a:ext>
            </a:extLst>
          </p:cNvPr>
          <p:cNvGrpSpPr/>
          <p:nvPr/>
        </p:nvGrpSpPr>
        <p:grpSpPr>
          <a:xfrm>
            <a:off x="698771" y="4471126"/>
            <a:ext cx="3451329" cy="1917354"/>
            <a:chOff x="698771" y="4471126"/>
            <a:chExt cx="3451329" cy="1917354"/>
          </a:xfrm>
        </p:grpSpPr>
        <p:sp>
          <p:nvSpPr>
            <p:cNvPr id="39" name="26 CuadroTexto">
              <a:extLst>
                <a:ext uri="{FF2B5EF4-FFF2-40B4-BE49-F238E27FC236}">
                  <a16:creationId xmlns:a16="http://schemas.microsoft.com/office/drawing/2014/main" xmlns="" id="{F34A379B-6DE7-4DB9-A0C0-67AC543F3A96}"/>
                </a:ext>
              </a:extLst>
            </p:cNvPr>
            <p:cNvSpPr txBox="1"/>
            <p:nvPr/>
          </p:nvSpPr>
          <p:spPr>
            <a:xfrm>
              <a:off x="1169027" y="5065041"/>
              <a:ext cx="25108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2000" b="1" dirty="0"/>
                <a:t>1</a:t>
              </a:r>
              <a:r>
                <a:rPr lang="es-ES" sz="2000" b="1" baseline="30000" dirty="0"/>
                <a:t>st</a:t>
              </a:r>
              <a:r>
                <a:rPr lang="es-ES" sz="2000" b="1" dirty="0"/>
                <a:t> </a:t>
              </a:r>
              <a:r>
                <a:rPr lang="es-ES" sz="2000" b="1" dirty="0" err="1"/>
                <a:t>clue</a:t>
              </a:r>
              <a:r>
                <a:rPr lang="es-ES" sz="2000" b="1" dirty="0"/>
                <a:t>: </a:t>
              </a:r>
            </a:p>
            <a:p>
              <a:pPr algn="ctr"/>
              <a:r>
                <a:rPr lang="es-ES" sz="2000" dirty="0" err="1"/>
                <a:t>Skeleton</a:t>
              </a:r>
              <a:r>
                <a:rPr lang="es-ES" sz="2000" dirty="0"/>
                <a:t> of </a:t>
              </a:r>
              <a:r>
                <a:rPr lang="es-ES" sz="2000" dirty="0">
                  <a:latin typeface="Symbol" panose="05050102010706020507" pitchFamily="18" charset="2"/>
                </a:rPr>
                <a:t>a</a:t>
              </a:r>
              <a:r>
                <a:rPr lang="es-ES" sz="2000" dirty="0"/>
                <a:t> </a:t>
              </a:r>
              <a:r>
                <a:rPr lang="es-ES" sz="2000" dirty="0" err="1"/>
                <a:t>carbons</a:t>
              </a:r>
              <a:r>
                <a:rPr lang="es-ES" sz="2000" dirty="0"/>
                <a:t> </a:t>
              </a:r>
            </a:p>
            <a:p>
              <a:pPr algn="ctr"/>
              <a:r>
                <a:rPr lang="es-ES" sz="2000" dirty="0"/>
                <a:t>and </a:t>
              </a:r>
            </a:p>
            <a:p>
              <a:pPr algn="ctr"/>
              <a:r>
                <a:rPr lang="es-ES" sz="2000" dirty="0" err="1"/>
                <a:t>many</a:t>
              </a:r>
              <a:r>
                <a:rPr lang="es-ES" sz="2000" dirty="0"/>
                <a:t> </a:t>
              </a:r>
              <a:r>
                <a:rPr lang="es-ES" sz="2000" dirty="0" err="1"/>
                <a:t>side</a:t>
              </a:r>
              <a:r>
                <a:rPr lang="es-ES" sz="2000" dirty="0"/>
                <a:t> </a:t>
              </a:r>
              <a:r>
                <a:rPr lang="es-ES" sz="2000" dirty="0" err="1"/>
                <a:t>chains</a:t>
              </a:r>
              <a:endParaRPr lang="es-ES" sz="2000" dirty="0"/>
            </a:p>
          </p:txBody>
        </p:sp>
        <p:sp>
          <p:nvSpPr>
            <p:cNvPr id="40" name="1 Rectángulo">
              <a:extLst>
                <a:ext uri="{FF2B5EF4-FFF2-40B4-BE49-F238E27FC236}">
                  <a16:creationId xmlns:a16="http://schemas.microsoft.com/office/drawing/2014/main" xmlns="" id="{8A74788A-E970-4975-B3FC-256DBBB6D49B}"/>
                </a:ext>
              </a:extLst>
            </p:cNvPr>
            <p:cNvSpPr/>
            <p:nvPr/>
          </p:nvSpPr>
          <p:spPr>
            <a:xfrm>
              <a:off x="698771" y="4471126"/>
              <a:ext cx="3451329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initial model = real model</a:t>
              </a:r>
              <a:endParaRPr lang="es-ES" sz="2400" dirty="0"/>
            </a:p>
          </p:txBody>
        </p:sp>
        <p:cxnSp>
          <p:nvCxnSpPr>
            <p:cNvPr id="41" name="17 Conector recto">
              <a:extLst>
                <a:ext uri="{FF2B5EF4-FFF2-40B4-BE49-F238E27FC236}">
                  <a16:creationId xmlns:a16="http://schemas.microsoft.com/office/drawing/2014/main" xmlns="" id="{0F8B9219-1432-40B2-BB21-91CC324803CD}"/>
                </a:ext>
              </a:extLst>
            </p:cNvPr>
            <p:cNvCxnSpPr/>
            <p:nvPr/>
          </p:nvCxnSpPr>
          <p:spPr>
            <a:xfrm flipH="1">
              <a:off x="2494011" y="4623474"/>
              <a:ext cx="69575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30 CuadroTexto">
            <a:extLst>
              <a:ext uri="{FF2B5EF4-FFF2-40B4-BE49-F238E27FC236}">
                <a16:creationId xmlns:a16="http://schemas.microsoft.com/office/drawing/2014/main" xmlns="" id="{EF517721-5AB9-4EA6-8DEF-227DA61CDD43}"/>
              </a:ext>
            </a:extLst>
          </p:cNvPr>
          <p:cNvSpPr txBox="1"/>
          <p:nvPr/>
        </p:nvSpPr>
        <p:spPr>
          <a:xfrm>
            <a:off x="556489" y="3559414"/>
            <a:ext cx="2464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>
                <a:solidFill>
                  <a:srgbClr val="FF0000"/>
                </a:solidFill>
              </a:rPr>
              <a:t>(</a:t>
            </a:r>
            <a:r>
              <a:rPr lang="es-ES" sz="2200" b="1" dirty="0" err="1">
                <a:solidFill>
                  <a:srgbClr val="FF0000"/>
                </a:solidFill>
              </a:rPr>
              <a:t>template</a:t>
            </a:r>
            <a:r>
              <a:rPr lang="es-ES" sz="2200" b="1" dirty="0">
                <a:solidFill>
                  <a:srgbClr val="FF0000"/>
                </a:solidFill>
              </a:rPr>
              <a:t> </a:t>
            </a:r>
            <a:r>
              <a:rPr lang="es-ES" sz="2200" b="1" dirty="0" err="1" smtClean="0">
                <a:solidFill>
                  <a:srgbClr val="FF0000"/>
                </a:solidFill>
              </a:rPr>
              <a:t>optional</a:t>
            </a:r>
            <a:r>
              <a:rPr lang="es-ES" sz="2200" b="1" dirty="0" smtClean="0">
                <a:solidFill>
                  <a:srgbClr val="FF0000"/>
                </a:solidFill>
              </a:rPr>
              <a:t>)</a:t>
            </a:r>
            <a:endParaRPr lang="es-ES" sz="2200" b="1" dirty="0">
              <a:solidFill>
                <a:srgbClr val="FF0000"/>
              </a:solidFill>
            </a:endParaRPr>
          </a:p>
        </p:txBody>
      </p:sp>
      <p:sp>
        <p:nvSpPr>
          <p:cNvPr id="43" name="25 CuadroTexto">
            <a:extLst>
              <a:ext uri="{FF2B5EF4-FFF2-40B4-BE49-F238E27FC236}">
                <a16:creationId xmlns:a16="http://schemas.microsoft.com/office/drawing/2014/main" xmlns="" id="{CEA4B772-1E72-498B-ADAC-D53D6A51A16F}"/>
              </a:ext>
            </a:extLst>
          </p:cNvPr>
          <p:cNvSpPr txBox="1"/>
          <p:nvPr/>
        </p:nvSpPr>
        <p:spPr>
          <a:xfrm>
            <a:off x="4037395" y="3559414"/>
            <a:ext cx="1420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200" b="1" dirty="0">
                <a:solidFill>
                  <a:srgbClr val="FF0000"/>
                </a:solidFill>
              </a:rPr>
              <a:t>(</a:t>
            </a:r>
            <a:r>
              <a:rPr lang="es-ES" sz="2200" b="1" dirty="0" err="1" smtClean="0">
                <a:solidFill>
                  <a:srgbClr val="FF0000"/>
                </a:solidFill>
              </a:rPr>
              <a:t>template</a:t>
            </a:r>
            <a:r>
              <a:rPr lang="es-ES" sz="2200" b="1" dirty="0" smtClean="0">
                <a:solidFill>
                  <a:srgbClr val="FF0000"/>
                </a:solidFill>
              </a:rPr>
              <a:t>)</a:t>
            </a:r>
            <a:endParaRPr lang="es-E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xmlns="" id="{F9BC4D4F-6EBC-44A9-8CA4-2DB90407A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1042582"/>
            <a:ext cx="5115953" cy="54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6 Flecha curvada hacia arriba">
            <a:extLst>
              <a:ext uri="{FF2B5EF4-FFF2-40B4-BE49-F238E27FC236}">
                <a16:creationId xmlns:a16="http://schemas.microsoft.com/office/drawing/2014/main" xmlns="" id="{BB46C89E-315F-42A6-B8CA-11F0960A1CEC}"/>
              </a:ext>
            </a:extLst>
          </p:cNvPr>
          <p:cNvSpPr/>
          <p:nvPr/>
        </p:nvSpPr>
        <p:spPr>
          <a:xfrm rot="2040000" flipH="1" flipV="1">
            <a:off x="6488594" y="2153285"/>
            <a:ext cx="1824969" cy="610281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7524750" y="2171700"/>
            <a:ext cx="876300" cy="124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291" y="1724333"/>
            <a:ext cx="3693459" cy="30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8 -0.12917 L -0.06731 -0.25811 C -0.08567 -0.28727 -0.11342 -0.30255 -0.14258 -0.30255 C -0.17566 -0.30255 -0.20222 -0.28727 -0.22058 -0.25811 L -0.30938 -0.12917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B3265528-CBCC-4D22-9CED-163A93714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76" y="1135516"/>
            <a:ext cx="5181075" cy="54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6 Flecha curvada hacia arriba">
            <a:extLst>
              <a:ext uri="{FF2B5EF4-FFF2-40B4-BE49-F238E27FC236}">
                <a16:creationId xmlns:a16="http://schemas.microsoft.com/office/drawing/2014/main" xmlns="" id="{998EE400-4C6D-4F3C-918F-DC3D3D487CAA}"/>
              </a:ext>
            </a:extLst>
          </p:cNvPr>
          <p:cNvSpPr/>
          <p:nvPr/>
        </p:nvSpPr>
        <p:spPr>
          <a:xfrm rot="2040000" flipH="1" flipV="1">
            <a:off x="6743174" y="2295358"/>
            <a:ext cx="1814669" cy="626477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A565DCC5-833A-4939-8B85-E074B5C4CF98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sp>
        <p:nvSpPr>
          <p:cNvPr id="12" name="11 Rectángulo"/>
          <p:cNvSpPr/>
          <p:nvPr/>
        </p:nvSpPr>
        <p:spPr>
          <a:xfrm>
            <a:off x="7839075" y="2171700"/>
            <a:ext cx="876300" cy="124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01" y="1985499"/>
            <a:ext cx="3732024" cy="34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4306 L -0.13125 0.04306 C -0.1901 0.04306 -0.2625 0.01852 -0.2625 -0.00139 L -0.2625 -0.04583 " pathEditMode="relative" rAng="0" ptsTypes="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10">
            <a:extLst>
              <a:ext uri="{FF2B5EF4-FFF2-40B4-BE49-F238E27FC236}">
                <a16:creationId xmlns:a16="http://schemas.microsoft.com/office/drawing/2014/main" xmlns="" id="{A565DCC5-833A-4939-8B85-E074B5C4CF98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56" y="923926"/>
            <a:ext cx="8450193" cy="59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8">
            <a:extLst>
              <a:ext uri="{FF2B5EF4-FFF2-40B4-BE49-F238E27FC236}">
                <a16:creationId xmlns:a16="http://schemas.microsoft.com/office/drawing/2014/main" xmlns="" id="{5CA982A7-A834-4B97-8057-501A1797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56" y="1026205"/>
            <a:ext cx="5314627" cy="551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xmlns="" id="{A565DCC5-833A-4939-8B85-E074B5C4CF98}"/>
              </a:ext>
            </a:extLst>
          </p:cNvPr>
          <p:cNvSpPr txBox="1"/>
          <p:nvPr/>
        </p:nvSpPr>
        <p:spPr>
          <a:xfrm>
            <a:off x="3069520" y="310163"/>
            <a:ext cx="6052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2.- </a:t>
            </a:r>
            <a:r>
              <a:rPr lang="en-US" sz="2800" b="1" dirty="0">
                <a:solidFill>
                  <a:srgbClr val="7030A0"/>
                </a:solidFill>
              </a:rPr>
              <a:t>Rigid fitting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sp>
        <p:nvSpPr>
          <p:cNvPr id="5" name="CuadroTexto 10">
            <a:extLst>
              <a:ext uri="{FF2B5EF4-FFF2-40B4-BE49-F238E27FC236}">
                <a16:creationId xmlns:a16="http://schemas.microsoft.com/office/drawing/2014/main" xmlns="" id="{A565DCC5-833A-4939-8B85-E074B5C4CF98}"/>
              </a:ext>
            </a:extLst>
          </p:cNvPr>
          <p:cNvSpPr txBox="1"/>
          <p:nvPr/>
        </p:nvSpPr>
        <p:spPr>
          <a:xfrm>
            <a:off x="7843796" y="3189156"/>
            <a:ext cx="1449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/>
              <a:t>Strategy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38436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2010603" y="319788"/>
            <a:ext cx="8835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3.- </a:t>
            </a:r>
            <a:r>
              <a:rPr lang="en-US" sz="2800" b="1" dirty="0">
                <a:solidFill>
                  <a:srgbClr val="7030A0"/>
                </a:solidFill>
              </a:rPr>
              <a:t>Flexible fitting (refinement) </a:t>
            </a:r>
            <a:r>
              <a:rPr lang="en-US" sz="2800" b="1" dirty="0"/>
              <a:t>of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/>
              <a:t>model(s) in map</a:t>
            </a:r>
            <a:endParaRPr lang="es-ES" sz="2800" b="1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25897B6E-9232-46BB-B632-6A2EE2007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75" y="1479900"/>
            <a:ext cx="3386122" cy="228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3 Rectángulo">
            <a:extLst>
              <a:ext uri="{FF2B5EF4-FFF2-40B4-BE49-F238E27FC236}">
                <a16:creationId xmlns:a16="http://schemas.microsoft.com/office/drawing/2014/main" xmlns="" id="{69E36C01-F27F-4FCF-8BAA-3DD801F33B50}"/>
              </a:ext>
            </a:extLst>
          </p:cNvPr>
          <p:cNvSpPr/>
          <p:nvPr/>
        </p:nvSpPr>
        <p:spPr>
          <a:xfrm>
            <a:off x="8040716" y="946931"/>
            <a:ext cx="53146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Getting the final model(s)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1259063-1AA2-4AFC-A0E2-CC66453A7DCB}"/>
              </a:ext>
            </a:extLst>
          </p:cNvPr>
          <p:cNvGrpSpPr/>
          <p:nvPr/>
        </p:nvGrpSpPr>
        <p:grpSpPr>
          <a:xfrm>
            <a:off x="7724133" y="1667475"/>
            <a:ext cx="2501464" cy="2015891"/>
            <a:chOff x="7724133" y="1667475"/>
            <a:chExt cx="2501464" cy="2015891"/>
          </a:xfrm>
        </p:grpSpPr>
        <p:sp>
          <p:nvSpPr>
            <p:cNvPr id="18" name="5 Elipse">
              <a:extLst>
                <a:ext uri="{FF2B5EF4-FFF2-40B4-BE49-F238E27FC236}">
                  <a16:creationId xmlns:a16="http://schemas.microsoft.com/office/drawing/2014/main" xmlns="" id="{689784CD-B2A4-4CB8-B190-DD4989765167}"/>
                </a:ext>
              </a:extLst>
            </p:cNvPr>
            <p:cNvSpPr/>
            <p:nvPr/>
          </p:nvSpPr>
          <p:spPr>
            <a:xfrm>
              <a:off x="9228025" y="1667475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6 Elipse">
              <a:extLst>
                <a:ext uri="{FF2B5EF4-FFF2-40B4-BE49-F238E27FC236}">
                  <a16:creationId xmlns:a16="http://schemas.microsoft.com/office/drawing/2014/main" xmlns="" id="{C3A92F3D-E020-40DD-A291-5DA009DA7A02}"/>
                </a:ext>
              </a:extLst>
            </p:cNvPr>
            <p:cNvSpPr/>
            <p:nvPr/>
          </p:nvSpPr>
          <p:spPr>
            <a:xfrm>
              <a:off x="7724133" y="2681391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E24F97A5-B24A-43B6-915F-A939DCBCB5A8}"/>
              </a:ext>
            </a:extLst>
          </p:cNvPr>
          <p:cNvGrpSpPr/>
          <p:nvPr/>
        </p:nvGrpSpPr>
        <p:grpSpPr>
          <a:xfrm>
            <a:off x="7823202" y="4080400"/>
            <a:ext cx="3599196" cy="2545949"/>
            <a:chOff x="7823202" y="4080400"/>
            <a:chExt cx="3599196" cy="2545949"/>
          </a:xfrm>
        </p:grpSpPr>
        <p:grpSp>
          <p:nvGrpSpPr>
            <p:cNvPr id="11" name="21 Grupo">
              <a:extLst>
                <a:ext uri="{FF2B5EF4-FFF2-40B4-BE49-F238E27FC236}">
                  <a16:creationId xmlns:a16="http://schemas.microsoft.com/office/drawing/2014/main" xmlns="" id="{3E279715-5053-43B3-80A6-E926BA94ED62}"/>
                </a:ext>
              </a:extLst>
            </p:cNvPr>
            <p:cNvGrpSpPr/>
            <p:nvPr/>
          </p:nvGrpSpPr>
          <p:grpSpPr>
            <a:xfrm>
              <a:off x="8024453" y="4080400"/>
              <a:ext cx="3397945" cy="2291872"/>
              <a:chOff x="7590113" y="3951676"/>
              <a:chExt cx="3774535" cy="2512450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xmlns="" id="{A6A60711-2B56-4E2F-B251-8F3EFEAE9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0113" y="3951676"/>
                <a:ext cx="3774535" cy="251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8 Elipse">
                <a:extLst>
                  <a:ext uri="{FF2B5EF4-FFF2-40B4-BE49-F238E27FC236}">
                    <a16:creationId xmlns:a16="http://schemas.microsoft.com/office/drawing/2014/main" xmlns="" id="{065CFBDF-F65F-4F3F-B48E-715B954E581E}"/>
                  </a:ext>
                </a:extLst>
              </p:cNvPr>
              <p:cNvSpPr/>
              <p:nvPr/>
            </p:nvSpPr>
            <p:spPr>
              <a:xfrm>
                <a:off x="9051150" y="4605878"/>
                <a:ext cx="1108132" cy="109840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0" name="9 Elipse">
              <a:extLst>
                <a:ext uri="{FF2B5EF4-FFF2-40B4-BE49-F238E27FC236}">
                  <a16:creationId xmlns:a16="http://schemas.microsoft.com/office/drawing/2014/main" xmlns="" id="{1E1805D3-3765-4685-A0BC-86EE39ACFBA5}"/>
                </a:ext>
              </a:extLst>
            </p:cNvPr>
            <p:cNvSpPr/>
            <p:nvPr/>
          </p:nvSpPr>
          <p:spPr>
            <a:xfrm>
              <a:off x="7823202" y="5624374"/>
              <a:ext cx="997572" cy="10019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xmlns="" id="{5CA982A7-A834-4B97-8057-501A1797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56" y="1026205"/>
            <a:ext cx="5314627" cy="5512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19 Rectángulo">
            <a:extLst>
              <a:ext uri="{FF2B5EF4-FFF2-40B4-BE49-F238E27FC236}">
                <a16:creationId xmlns:a16="http://schemas.microsoft.com/office/drawing/2014/main" xmlns="" id="{3FB20CF6-99D8-4595-89CD-F0694DEE21A1}"/>
              </a:ext>
            </a:extLst>
          </p:cNvPr>
          <p:cNvSpPr/>
          <p:nvPr/>
        </p:nvSpPr>
        <p:spPr>
          <a:xfrm>
            <a:off x="4701740" y="6199263"/>
            <a:ext cx="3646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Manual and automatic</a:t>
            </a:r>
          </a:p>
        </p:txBody>
      </p:sp>
      <p:sp>
        <p:nvSpPr>
          <p:cNvPr id="23" name="Marcador de número de diapositiva 4">
            <a:extLst>
              <a:ext uri="{FF2B5EF4-FFF2-40B4-BE49-F238E27FC236}">
                <a16:creationId xmlns:a16="http://schemas.microsoft.com/office/drawing/2014/main" xmlns="" id="{B254C66A-C9CE-44C3-9EFD-1B5CB5D9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2042" y="6234406"/>
            <a:ext cx="2469507" cy="333069"/>
          </a:xfrm>
        </p:spPr>
        <p:txBody>
          <a:bodyPr/>
          <a:lstStyle/>
          <a:p>
            <a:fld id="{3DC1E35E-21EA-47BC-BA34-74AA9928AAD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80" y="4403861"/>
            <a:ext cx="4724271" cy="2250127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925821" y="212123"/>
            <a:ext cx="10393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https://github.com/I2PC/scipion-courses/wiki/Course_June16-20_2025 </a:t>
            </a:r>
            <a:endParaRPr lang="es-ES" sz="2000" b="1" dirty="0"/>
          </a:p>
          <a:p>
            <a:pPr algn="ctr"/>
            <a:r>
              <a:rPr lang="en-US" sz="2000" u="sng" dirty="0">
                <a:hlinkClick r:id="rId3"/>
              </a:rPr>
              <a:t>I2PC Course on Single Particle analysis and </a:t>
            </a:r>
            <a:r>
              <a:rPr lang="en-US" sz="2000" u="sng" dirty="0" err="1">
                <a:hlinkClick r:id="rId3"/>
              </a:rPr>
              <a:t>modelling</a:t>
            </a:r>
            <a:r>
              <a:rPr lang="en-US" sz="2000" u="sng" dirty="0">
                <a:hlinkClick r:id="rId3"/>
              </a:rPr>
              <a:t> by Cryo-EM. Madrid, June 16 - 20, 2025</a:t>
            </a:r>
            <a:endParaRPr lang="en-US" sz="2000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018F376F-CF6A-4DAE-91F6-7651ED11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90FE5A19-5755-4282-BAC6-419F3A38E2C3}"/>
              </a:ext>
            </a:extLst>
          </p:cNvPr>
          <p:cNvGrpSpPr/>
          <p:nvPr/>
        </p:nvGrpSpPr>
        <p:grpSpPr>
          <a:xfrm>
            <a:off x="2205874" y="1038739"/>
            <a:ext cx="2357814" cy="2111785"/>
            <a:chOff x="2590800" y="209450"/>
            <a:chExt cx="5885102" cy="5389346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E84C2F6C-5AC6-44A8-98E7-937A78D9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0800" y="209450"/>
              <a:ext cx="5885102" cy="538934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4EE097D0-62C6-48B1-B33B-84D1D9CD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3111" y="384409"/>
              <a:ext cx="5420481" cy="5039428"/>
            </a:xfrm>
            <a:prstGeom prst="rect">
              <a:avLst/>
            </a:prstGeom>
          </p:spPr>
        </p:pic>
      </p:grpSp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27" y="1032014"/>
            <a:ext cx="3330387" cy="3146195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1" y="3217026"/>
            <a:ext cx="4933353" cy="33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8 Flecha curvada hacia arriba">
            <a:extLst>
              <a:ext uri="{FF2B5EF4-FFF2-40B4-BE49-F238E27FC236}">
                <a16:creationId xmlns:a16="http://schemas.microsoft.com/office/drawing/2014/main" xmlns="" id="{8CCA0032-B7E1-4D5F-83D4-7C393C01A7DC}"/>
              </a:ext>
            </a:extLst>
          </p:cNvPr>
          <p:cNvSpPr/>
          <p:nvPr/>
        </p:nvSpPr>
        <p:spPr>
          <a:xfrm rot="21540000" flipH="1" flipV="1">
            <a:off x="5206789" y="857052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6" name="9 Flecha curvada hacia arriba">
            <a:extLst>
              <a:ext uri="{FF2B5EF4-FFF2-40B4-BE49-F238E27FC236}">
                <a16:creationId xmlns:a16="http://schemas.microsoft.com/office/drawing/2014/main" xmlns="" id="{7FD190B4-EAFA-4291-B052-9FF74A46428F}"/>
              </a:ext>
            </a:extLst>
          </p:cNvPr>
          <p:cNvSpPr/>
          <p:nvPr/>
        </p:nvSpPr>
        <p:spPr>
          <a:xfrm rot="16260000" flipH="1" flipV="1">
            <a:off x="5828640" y="672525"/>
            <a:ext cx="731320" cy="661879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4 Rectángulo">
            <a:extLst>
              <a:ext uri="{FF2B5EF4-FFF2-40B4-BE49-F238E27FC236}">
                <a16:creationId xmlns:a16="http://schemas.microsoft.com/office/drawing/2014/main" xmlns="" id="{2F82FBB5-0CCE-4586-9E75-4032AD9DA60D}"/>
              </a:ext>
            </a:extLst>
          </p:cNvPr>
          <p:cNvSpPr/>
          <p:nvPr/>
        </p:nvSpPr>
        <p:spPr>
          <a:xfrm>
            <a:off x="1016067" y="997011"/>
            <a:ext cx="6141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Is this structure reliable?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450E21FF-7209-4C71-AEF2-0BA93FACDC7B}"/>
              </a:ext>
            </a:extLst>
          </p:cNvPr>
          <p:cNvSpPr/>
          <p:nvPr/>
        </p:nvSpPr>
        <p:spPr>
          <a:xfrm>
            <a:off x="5014762" y="192505"/>
            <a:ext cx="2045360" cy="707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7E4DA78-70C9-4BA0-A135-54D681934B07}"/>
              </a:ext>
            </a:extLst>
          </p:cNvPr>
          <p:cNvSpPr/>
          <p:nvPr/>
        </p:nvSpPr>
        <p:spPr>
          <a:xfrm>
            <a:off x="6602931" y="702648"/>
            <a:ext cx="770907" cy="861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3 Rectángulo">
            <a:extLst>
              <a:ext uri="{FF2B5EF4-FFF2-40B4-BE49-F238E27FC236}">
                <a16:creationId xmlns:a16="http://schemas.microsoft.com/office/drawing/2014/main" xmlns="" id="{64963190-BB67-4ECB-A4C4-D625398CFC81}"/>
              </a:ext>
            </a:extLst>
          </p:cNvPr>
          <p:cNvSpPr/>
          <p:nvPr/>
        </p:nvSpPr>
        <p:spPr>
          <a:xfrm>
            <a:off x="4674738" y="1060533"/>
            <a:ext cx="7517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Map and model similarity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911057" y="319788"/>
            <a:ext cx="4399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4.- Model(s) </a:t>
            </a:r>
            <a:r>
              <a:rPr lang="en-US" sz="2800" b="1" dirty="0">
                <a:solidFill>
                  <a:srgbClr val="7030A0"/>
                </a:solidFill>
              </a:rPr>
              <a:t>validation</a:t>
            </a:r>
            <a:endParaRPr lang="es-ES" sz="2800" b="1" dirty="0">
              <a:solidFill>
                <a:srgbClr val="7030A0"/>
              </a:solidFill>
            </a:endParaRPr>
          </a:p>
        </p:txBody>
      </p:sp>
      <p:grpSp>
        <p:nvGrpSpPr>
          <p:cNvPr id="29" name="12 Grupo">
            <a:extLst>
              <a:ext uri="{FF2B5EF4-FFF2-40B4-BE49-F238E27FC236}">
                <a16:creationId xmlns:a16="http://schemas.microsoft.com/office/drawing/2014/main" xmlns="" id="{DDE7FD68-2D94-4D52-8E0F-4004824B800A}"/>
              </a:ext>
            </a:extLst>
          </p:cNvPr>
          <p:cNvGrpSpPr/>
          <p:nvPr/>
        </p:nvGrpSpPr>
        <p:grpSpPr>
          <a:xfrm>
            <a:off x="4079147" y="4007930"/>
            <a:ext cx="2391935" cy="1526358"/>
            <a:chOff x="2830014" y="2589584"/>
            <a:chExt cx="2391935" cy="1526358"/>
          </a:xfrm>
        </p:grpSpPr>
        <p:sp>
          <p:nvSpPr>
            <p:cNvPr id="30" name="13 Flecha curvada hacia arriba">
              <a:extLst>
                <a:ext uri="{FF2B5EF4-FFF2-40B4-BE49-F238E27FC236}">
                  <a16:creationId xmlns:a16="http://schemas.microsoft.com/office/drawing/2014/main" xmlns="" id="{4CF3AC50-98B8-45AB-9F65-5BD93A1D2E60}"/>
                </a:ext>
              </a:extLst>
            </p:cNvPr>
            <p:cNvSpPr/>
            <p:nvPr/>
          </p:nvSpPr>
          <p:spPr>
            <a:xfrm rot="13440000" flipH="1" flipV="1">
              <a:off x="3188311" y="3426607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14 Rectángulo">
              <a:extLst>
                <a:ext uri="{FF2B5EF4-FFF2-40B4-BE49-F238E27FC236}">
                  <a16:creationId xmlns:a16="http://schemas.microsoft.com/office/drawing/2014/main" xmlns="" id="{4529746F-57FE-4F50-92CD-635656B25580}"/>
                </a:ext>
              </a:extLst>
            </p:cNvPr>
            <p:cNvSpPr/>
            <p:nvPr/>
          </p:nvSpPr>
          <p:spPr>
            <a:xfrm>
              <a:off x="2830014" y="2589584"/>
              <a:ext cx="805881" cy="141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2" name="1 Grupo">
            <a:extLst>
              <a:ext uri="{FF2B5EF4-FFF2-40B4-BE49-F238E27FC236}">
                <a16:creationId xmlns:a16="http://schemas.microsoft.com/office/drawing/2014/main" xmlns="" id="{F40284A3-F64F-4A66-AF79-7F05D460477C}"/>
              </a:ext>
            </a:extLst>
          </p:cNvPr>
          <p:cNvGrpSpPr/>
          <p:nvPr/>
        </p:nvGrpSpPr>
        <p:grpSpPr>
          <a:xfrm>
            <a:off x="795382" y="2448492"/>
            <a:ext cx="6141046" cy="3777424"/>
            <a:chOff x="653125" y="1784413"/>
            <a:chExt cx="6141046" cy="3905054"/>
          </a:xfrm>
        </p:grpSpPr>
        <p:sp>
          <p:nvSpPr>
            <p:cNvPr id="33" name="15 Rectángulo">
              <a:extLst>
                <a:ext uri="{FF2B5EF4-FFF2-40B4-BE49-F238E27FC236}">
                  <a16:creationId xmlns:a16="http://schemas.microsoft.com/office/drawing/2014/main" xmlns="" id="{08C8E755-AFCD-4283-B46C-10868F4F70C0}"/>
                </a:ext>
              </a:extLst>
            </p:cNvPr>
            <p:cNvSpPr/>
            <p:nvPr/>
          </p:nvSpPr>
          <p:spPr>
            <a:xfrm>
              <a:off x="653125" y="4673804"/>
              <a:ext cx="614104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Is this structure similar</a:t>
              </a:r>
            </a:p>
            <a:p>
              <a:r>
                <a:rPr lang="en-US" sz="2000" b="1" dirty="0">
                  <a:solidFill>
                    <a:srgbClr val="0070C0"/>
                  </a:solidFill>
                </a:rPr>
                <a:t>to the structures of the database?</a:t>
              </a:r>
            </a:p>
            <a:p>
              <a:r>
                <a:rPr lang="en-US" sz="2000" b="1" dirty="0">
                  <a:solidFill>
                    <a:srgbClr val="0070C0"/>
                  </a:solidFill>
                </a:rPr>
                <a:t>(Bond lengths, angles, contacts …)</a:t>
              </a:r>
            </a:p>
          </p:txBody>
        </p:sp>
        <p:grpSp>
          <p:nvGrpSpPr>
            <p:cNvPr id="34" name="21 Grupo">
              <a:extLst>
                <a:ext uri="{FF2B5EF4-FFF2-40B4-BE49-F238E27FC236}">
                  <a16:creationId xmlns:a16="http://schemas.microsoft.com/office/drawing/2014/main" xmlns="" id="{81ADB0BE-5DE8-44D4-9C15-75AECE7ECE53}"/>
                </a:ext>
              </a:extLst>
            </p:cNvPr>
            <p:cNvGrpSpPr/>
            <p:nvPr/>
          </p:nvGrpSpPr>
          <p:grpSpPr>
            <a:xfrm>
              <a:off x="2903075" y="2305502"/>
              <a:ext cx="2053341" cy="2481199"/>
              <a:chOff x="3429286" y="3825837"/>
              <a:chExt cx="2479651" cy="2648978"/>
            </a:xfrm>
          </p:grpSpPr>
          <p:pic>
            <p:nvPicPr>
              <p:cNvPr id="38" name="Picture 3">
                <a:extLst>
                  <a:ext uri="{FF2B5EF4-FFF2-40B4-BE49-F238E27FC236}">
                    <a16:creationId xmlns:a16="http://schemas.microsoft.com/office/drawing/2014/main" xmlns="" id="{DD64D6D7-43C3-4762-B2BC-6E6640B40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2979" y="3861048"/>
                <a:ext cx="2475958" cy="2613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26 Rectángulo">
                <a:extLst>
                  <a:ext uri="{FF2B5EF4-FFF2-40B4-BE49-F238E27FC236}">
                    <a16:creationId xmlns:a16="http://schemas.microsoft.com/office/drawing/2014/main" xmlns="" id="{740370B0-402F-4B46-9934-4934397EDAB5}"/>
                  </a:ext>
                </a:extLst>
              </p:cNvPr>
              <p:cNvSpPr/>
              <p:nvPr/>
            </p:nvSpPr>
            <p:spPr>
              <a:xfrm>
                <a:off x="3429286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5" name="22 Grupo">
              <a:extLst>
                <a:ext uri="{FF2B5EF4-FFF2-40B4-BE49-F238E27FC236}">
                  <a16:creationId xmlns:a16="http://schemas.microsoft.com/office/drawing/2014/main" xmlns="" id="{4AD69E67-B14A-4201-8E7E-9F215F046CB2}"/>
                </a:ext>
              </a:extLst>
            </p:cNvPr>
            <p:cNvGrpSpPr/>
            <p:nvPr/>
          </p:nvGrpSpPr>
          <p:grpSpPr>
            <a:xfrm>
              <a:off x="843379" y="1784413"/>
              <a:ext cx="2105913" cy="2119589"/>
              <a:chOff x="286564" y="2128157"/>
              <a:chExt cx="2028848" cy="2020923"/>
            </a:xfrm>
          </p:grpSpPr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xmlns="" id="{8C3E1324-15B2-48AD-B324-96B14632EA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564" y="2128157"/>
                <a:ext cx="2028848" cy="2020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24 Rectángulo">
                <a:extLst>
                  <a:ext uri="{FF2B5EF4-FFF2-40B4-BE49-F238E27FC236}">
                    <a16:creationId xmlns:a16="http://schemas.microsoft.com/office/drawing/2014/main" xmlns="" id="{4E8DB2FA-E98A-465C-8541-D844817F5743}"/>
                  </a:ext>
                </a:extLst>
              </p:cNvPr>
              <p:cNvSpPr/>
              <p:nvPr/>
            </p:nvSpPr>
            <p:spPr>
              <a:xfrm>
                <a:off x="803207" y="3212976"/>
                <a:ext cx="995562" cy="629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PDB</a:t>
                </a:r>
              </a:p>
            </p:txBody>
          </p:sp>
        </p:grpSp>
      </p:grpSp>
      <p:sp>
        <p:nvSpPr>
          <p:cNvPr id="41" name="16 Rectángulo">
            <a:extLst>
              <a:ext uri="{FF2B5EF4-FFF2-40B4-BE49-F238E27FC236}">
                <a16:creationId xmlns:a16="http://schemas.microsoft.com/office/drawing/2014/main" xmlns="" id="{F5EE8A60-D0A3-499A-BA55-311C3C5B3B12}"/>
              </a:ext>
            </a:extLst>
          </p:cNvPr>
          <p:cNvSpPr/>
          <p:nvPr/>
        </p:nvSpPr>
        <p:spPr>
          <a:xfrm>
            <a:off x="6750688" y="5838832"/>
            <a:ext cx="4645930" cy="723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Is the map derived from the model similar to the original map?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xmlns="" id="{7995710C-CE5B-4050-A88D-F94EDC36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16" y="3688464"/>
            <a:ext cx="2379680" cy="225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n 7">
            <a:extLst>
              <a:ext uri="{FF2B5EF4-FFF2-40B4-BE49-F238E27FC236}">
                <a16:creationId xmlns:a16="http://schemas.microsoft.com/office/drawing/2014/main" xmlns="" id="{84B68668-0D95-4589-8F7F-79BD5C461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014" y="3707527"/>
            <a:ext cx="2184240" cy="2134349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B3CEC973-58BB-47C3-A80D-807CDB2ADDDE}"/>
              </a:ext>
            </a:extLst>
          </p:cNvPr>
          <p:cNvGrpSpPr/>
          <p:nvPr/>
        </p:nvGrpSpPr>
        <p:grpSpPr>
          <a:xfrm>
            <a:off x="7841866" y="1564081"/>
            <a:ext cx="3926891" cy="2117047"/>
            <a:chOff x="7841866" y="1564081"/>
            <a:chExt cx="3926891" cy="2117047"/>
          </a:xfrm>
        </p:grpSpPr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xmlns="" id="{B9BE9A6E-5D17-45E2-A760-25A3500DF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866" y="1564081"/>
              <a:ext cx="2159180" cy="2117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33 Rectángulo">
              <a:extLst>
                <a:ext uri="{FF2B5EF4-FFF2-40B4-BE49-F238E27FC236}">
                  <a16:creationId xmlns:a16="http://schemas.microsoft.com/office/drawing/2014/main" xmlns="" id="{78B636CB-3884-4163-BA16-F657A162CE6A}"/>
                </a:ext>
              </a:extLst>
            </p:cNvPr>
            <p:cNvSpPr/>
            <p:nvPr/>
          </p:nvSpPr>
          <p:spPr>
            <a:xfrm>
              <a:off x="9722619" y="2207953"/>
              <a:ext cx="204613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Map/model </a:t>
              </a:r>
            </a:p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fitting</a:t>
              </a:r>
            </a:p>
          </p:txBody>
        </p:sp>
      </p:grpSp>
      <p:sp>
        <p:nvSpPr>
          <p:cNvPr id="47" name="Marcador de número de diapositiva 7">
            <a:extLst>
              <a:ext uri="{FF2B5EF4-FFF2-40B4-BE49-F238E27FC236}">
                <a16:creationId xmlns:a16="http://schemas.microsoft.com/office/drawing/2014/main" xmlns="" id="{AA901487-C94A-4BF8-BCCC-B5666D5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511"/>
            <a:ext cx="2526902" cy="317964"/>
          </a:xfrm>
        </p:spPr>
        <p:txBody>
          <a:bodyPr/>
          <a:lstStyle/>
          <a:p>
            <a:fld id="{3DC1E35E-21EA-47BC-BA34-74AA9928AADB}" type="slidenum">
              <a:rPr lang="es-ES" smtClean="0"/>
              <a:t>20</a:t>
            </a:fld>
            <a:endParaRPr lang="es-ES"/>
          </a:p>
        </p:txBody>
      </p:sp>
      <p:sp>
        <p:nvSpPr>
          <p:cNvPr id="48" name="17 Rectángulo">
            <a:extLst>
              <a:ext uri="{FF2B5EF4-FFF2-40B4-BE49-F238E27FC236}">
                <a16:creationId xmlns:a16="http://schemas.microsoft.com/office/drawing/2014/main" xmlns="" id="{BDCA1171-5427-4530-92D2-6D6A14C9E96F}"/>
              </a:ext>
            </a:extLst>
          </p:cNvPr>
          <p:cNvSpPr/>
          <p:nvPr/>
        </p:nvSpPr>
        <p:spPr>
          <a:xfrm>
            <a:off x="4483135" y="6221829"/>
            <a:ext cx="3941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Q (Submission)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3865905" y="1458676"/>
            <a:ext cx="2676413" cy="2108524"/>
            <a:chOff x="3865905" y="1458676"/>
            <a:chExt cx="2676413" cy="210852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xmlns="" id="{D0F7ED8C-DCA4-4FE8-94A6-FE08EF4C9902}"/>
                </a:ext>
              </a:extLst>
            </p:cNvPr>
            <p:cNvGrpSpPr/>
            <p:nvPr/>
          </p:nvGrpSpPr>
          <p:grpSpPr>
            <a:xfrm>
              <a:off x="3865905" y="1458676"/>
              <a:ext cx="2200457" cy="1506990"/>
              <a:chOff x="3865905" y="1458676"/>
              <a:chExt cx="2200457" cy="1506990"/>
            </a:xfrm>
          </p:grpSpPr>
          <p:sp>
            <p:nvSpPr>
              <p:cNvPr id="27" name="2 Rectángulo">
                <a:extLst>
                  <a:ext uri="{FF2B5EF4-FFF2-40B4-BE49-F238E27FC236}">
                    <a16:creationId xmlns:a16="http://schemas.microsoft.com/office/drawing/2014/main" xmlns="" id="{03E3EF6E-F03A-4857-AFAC-12979D070C08}"/>
                  </a:ext>
                </a:extLst>
              </p:cNvPr>
              <p:cNvSpPr/>
              <p:nvPr/>
            </p:nvSpPr>
            <p:spPr>
              <a:xfrm>
                <a:off x="4075238" y="1458676"/>
                <a:ext cx="19911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Geometry</a:t>
                </a:r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xmlns="" id="{D34F7ECB-2F8D-4170-86AF-A14F1A780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5905" y="1962224"/>
                <a:ext cx="1991124" cy="1003442"/>
              </a:xfrm>
              <a:prstGeom prst="rect">
                <a:avLst/>
              </a:prstGeom>
            </p:spPr>
          </p:pic>
        </p:grpSp>
        <p:pic>
          <p:nvPicPr>
            <p:cNvPr id="3" name="2 Imagen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376" y="2946625"/>
              <a:ext cx="1487942" cy="62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/>
      <p:bldP spid="41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DB083349-35FA-43C1-B980-3FD5D1E65D25}"/>
              </a:ext>
            </a:extLst>
          </p:cNvPr>
          <p:cNvSpPr txBox="1"/>
          <p:nvPr/>
        </p:nvSpPr>
        <p:spPr>
          <a:xfrm>
            <a:off x="6399078" y="1110874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xmlns="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xmlns="" id="{93158E42-4522-4621-AFFB-05033A9E3A68}"/>
              </a:ext>
            </a:extLst>
          </p:cNvPr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xmlns="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xmlns="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xmlns="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xmlns="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xmlns="" id="{A33E694D-0639-4C89-8B3D-C68422534D99}"/>
              </a:ext>
            </a:extLst>
          </p:cNvPr>
          <p:cNvSpPr/>
          <p:nvPr/>
        </p:nvSpPr>
        <p:spPr>
          <a:xfrm>
            <a:off x="6187209" y="1757292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xmlns="" id="{E607E3EE-084A-479F-9E56-412E1C423347}"/>
              </a:ext>
            </a:extLst>
          </p:cNvPr>
          <p:cNvSpPr/>
          <p:nvPr/>
        </p:nvSpPr>
        <p:spPr>
          <a:xfrm>
            <a:off x="6911523" y="5587205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xmlns="" id="{A629AE2B-AE2F-4910-B0D4-7D0E077F368F}"/>
              </a:ext>
            </a:extLst>
          </p:cNvPr>
          <p:cNvCxnSpPr/>
          <p:nvPr/>
        </p:nvCxnSpPr>
        <p:spPr>
          <a:xfrm>
            <a:off x="6004329" y="262676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DB083349-35FA-43C1-B980-3FD5D1E65D25}"/>
              </a:ext>
            </a:extLst>
          </p:cNvPr>
          <p:cNvSpPr txBox="1"/>
          <p:nvPr/>
        </p:nvSpPr>
        <p:spPr>
          <a:xfrm>
            <a:off x="6399078" y="1110874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xmlns="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xmlns="" id="{93158E42-4522-4621-AFFB-05033A9E3A68}"/>
              </a:ext>
            </a:extLst>
          </p:cNvPr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xmlns="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xmlns="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xmlns="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xmlns="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xmlns="" id="{A33E694D-0639-4C89-8B3D-C68422534D99}"/>
              </a:ext>
            </a:extLst>
          </p:cNvPr>
          <p:cNvSpPr/>
          <p:nvPr/>
        </p:nvSpPr>
        <p:spPr>
          <a:xfrm>
            <a:off x="6187209" y="1757292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xmlns="" id="{E607E3EE-084A-479F-9E56-412E1C423347}"/>
              </a:ext>
            </a:extLst>
          </p:cNvPr>
          <p:cNvSpPr/>
          <p:nvPr/>
        </p:nvSpPr>
        <p:spPr>
          <a:xfrm>
            <a:off x="6911523" y="5587205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xmlns="" id="{A629AE2B-AE2F-4910-B0D4-7D0E077F368F}"/>
              </a:ext>
            </a:extLst>
          </p:cNvPr>
          <p:cNvCxnSpPr/>
          <p:nvPr/>
        </p:nvCxnSpPr>
        <p:spPr>
          <a:xfrm>
            <a:off x="6004329" y="262676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xmlns="" id="{15ED1390-2589-4118-A32A-A069EB8642E8}"/>
              </a:ext>
            </a:extLst>
          </p:cNvPr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xmlns="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xmlns="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6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DB083349-35FA-43C1-B980-3FD5D1E65D25}"/>
              </a:ext>
            </a:extLst>
          </p:cNvPr>
          <p:cNvSpPr txBox="1"/>
          <p:nvPr/>
        </p:nvSpPr>
        <p:spPr>
          <a:xfrm>
            <a:off x="6399078" y="1004996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xmlns="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xmlns="" id="{93158E42-4522-4621-AFFB-05033A9E3A68}"/>
              </a:ext>
            </a:extLst>
          </p:cNvPr>
          <p:cNvGrpSpPr/>
          <p:nvPr/>
        </p:nvGrpSpPr>
        <p:grpSpPr>
          <a:xfrm>
            <a:off x="5478283" y="2956224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xmlns="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xmlns="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xmlns="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xmlns="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xmlns="" id="{A33E694D-0639-4C89-8B3D-C68422534D99}"/>
              </a:ext>
            </a:extLst>
          </p:cNvPr>
          <p:cNvSpPr/>
          <p:nvPr/>
        </p:nvSpPr>
        <p:spPr>
          <a:xfrm>
            <a:off x="6187209" y="1497410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xmlns="" id="{E607E3EE-084A-479F-9E56-412E1C423347}"/>
              </a:ext>
            </a:extLst>
          </p:cNvPr>
          <p:cNvSpPr/>
          <p:nvPr/>
        </p:nvSpPr>
        <p:spPr>
          <a:xfrm>
            <a:off x="6911523" y="5847083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xmlns="" id="{A629AE2B-AE2F-4910-B0D4-7D0E077F368F}"/>
              </a:ext>
            </a:extLst>
          </p:cNvPr>
          <p:cNvCxnSpPr/>
          <p:nvPr/>
        </p:nvCxnSpPr>
        <p:spPr>
          <a:xfrm>
            <a:off x="6004329" y="2366880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xmlns="" id="{15ED1390-2589-4118-A32A-A069EB8642E8}"/>
              </a:ext>
            </a:extLst>
          </p:cNvPr>
          <p:cNvGrpSpPr/>
          <p:nvPr/>
        </p:nvGrpSpPr>
        <p:grpSpPr>
          <a:xfrm>
            <a:off x="5059605" y="4418168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xmlns="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xmlns="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1" name="13 Rectángulo">
            <a:extLst>
              <a:ext uri="{FF2B5EF4-FFF2-40B4-BE49-F238E27FC236}">
                <a16:creationId xmlns:a16="http://schemas.microsoft.com/office/drawing/2014/main" xmlns="" id="{C239E877-3AA8-4647-A749-E575E18A4102}"/>
              </a:ext>
            </a:extLst>
          </p:cNvPr>
          <p:cNvSpPr/>
          <p:nvPr/>
        </p:nvSpPr>
        <p:spPr>
          <a:xfrm>
            <a:off x="4470172" y="2440867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0.- Map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9402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841811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0.- Map preprocessing</a:t>
            </a:r>
            <a:endParaRPr lang="es-ES" sz="2800" b="1" dirty="0"/>
          </a:p>
        </p:txBody>
      </p:sp>
      <p:sp>
        <p:nvSpPr>
          <p:cNvPr id="22" name="3 Rectángulo">
            <a:extLst>
              <a:ext uri="{FF2B5EF4-FFF2-40B4-BE49-F238E27FC236}">
                <a16:creationId xmlns:a16="http://schemas.microsoft.com/office/drawing/2014/main" xmlns="" id="{61C3DD47-96A9-4690-9517-88F71DBA76D7}"/>
              </a:ext>
            </a:extLst>
          </p:cNvPr>
          <p:cNvSpPr/>
          <p:nvPr/>
        </p:nvSpPr>
        <p:spPr>
          <a:xfrm>
            <a:off x="972381" y="1926366"/>
            <a:ext cx="4334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Map optimization</a:t>
            </a:r>
          </a:p>
          <a:p>
            <a:r>
              <a:rPr lang="en-US" sz="2800" dirty="0"/>
              <a:t>(sharpening, improving density)</a:t>
            </a:r>
          </a:p>
        </p:txBody>
      </p:sp>
      <p:grpSp>
        <p:nvGrpSpPr>
          <p:cNvPr id="23" name="26 Grupo">
            <a:extLst>
              <a:ext uri="{FF2B5EF4-FFF2-40B4-BE49-F238E27FC236}">
                <a16:creationId xmlns:a16="http://schemas.microsoft.com/office/drawing/2014/main" xmlns="" id="{2EB51B3D-ADA6-4464-8762-377B53650C25}"/>
              </a:ext>
            </a:extLst>
          </p:cNvPr>
          <p:cNvGrpSpPr/>
          <p:nvPr/>
        </p:nvGrpSpPr>
        <p:grpSpPr>
          <a:xfrm>
            <a:off x="6313328" y="1087654"/>
            <a:ext cx="4717219" cy="2948339"/>
            <a:chOff x="6159328" y="671707"/>
            <a:chExt cx="5030653" cy="3296911"/>
          </a:xfrm>
        </p:grpSpPr>
        <p:sp>
          <p:nvSpPr>
            <p:cNvPr id="25" name="8 CuadroTexto">
              <a:extLst>
                <a:ext uri="{FF2B5EF4-FFF2-40B4-BE49-F238E27FC236}">
                  <a16:creationId xmlns:a16="http://schemas.microsoft.com/office/drawing/2014/main" xmlns="" id="{88206C2B-DBF7-4B89-9426-F2DFA589E0BB}"/>
                </a:ext>
              </a:extLst>
            </p:cNvPr>
            <p:cNvSpPr txBox="1"/>
            <p:nvPr/>
          </p:nvSpPr>
          <p:spPr>
            <a:xfrm>
              <a:off x="7414295" y="3671552"/>
              <a:ext cx="2590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/>
                <a:t>DeepEMhancer</a:t>
              </a:r>
              <a:r>
                <a:rPr lang="es-ES" sz="1200" dirty="0"/>
                <a:t>  (Sánchez  </a:t>
              </a:r>
              <a:r>
                <a:rPr lang="es-ES" sz="1200" i="1" dirty="0"/>
                <a:t>et al., </a:t>
              </a:r>
              <a:r>
                <a:rPr lang="es-ES" sz="1200" dirty="0"/>
                <a:t>2020)</a:t>
              </a:r>
            </a:p>
          </p:txBody>
        </p:sp>
        <p:pic>
          <p:nvPicPr>
            <p:cNvPr id="26" name="25 Imagen">
              <a:extLst>
                <a:ext uri="{FF2B5EF4-FFF2-40B4-BE49-F238E27FC236}">
                  <a16:creationId xmlns:a16="http://schemas.microsoft.com/office/drawing/2014/main" xmlns="" id="{849DB23D-218D-427F-8CF6-BE5EC080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334" y="704363"/>
              <a:ext cx="4294874" cy="3024337"/>
            </a:xfrm>
            <a:prstGeom prst="rect">
              <a:avLst/>
            </a:prstGeom>
          </p:spPr>
        </p:pic>
        <p:sp>
          <p:nvSpPr>
            <p:cNvPr id="27" name="7 Rectángulo redondeado">
              <a:extLst>
                <a:ext uri="{FF2B5EF4-FFF2-40B4-BE49-F238E27FC236}">
                  <a16:creationId xmlns:a16="http://schemas.microsoft.com/office/drawing/2014/main" xmlns="" id="{D9B188E3-8978-4B75-8F55-1077FFC07DEB}"/>
                </a:ext>
              </a:extLst>
            </p:cNvPr>
            <p:cNvSpPr/>
            <p:nvPr/>
          </p:nvSpPr>
          <p:spPr>
            <a:xfrm>
              <a:off x="6159328" y="671707"/>
              <a:ext cx="5030653" cy="32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1D0C7C26-DEB6-410A-8489-F14C27B8E4D1}"/>
              </a:ext>
            </a:extLst>
          </p:cNvPr>
          <p:cNvGrpSpPr/>
          <p:nvPr/>
        </p:nvGrpSpPr>
        <p:grpSpPr>
          <a:xfrm>
            <a:off x="1095539" y="1028899"/>
            <a:ext cx="9746617" cy="2802946"/>
            <a:chOff x="986100" y="920009"/>
            <a:chExt cx="9746617" cy="2802946"/>
          </a:xfrm>
        </p:grpSpPr>
        <p:sp>
          <p:nvSpPr>
            <p:cNvPr id="29" name="3 Rectángulo">
              <a:extLst>
                <a:ext uri="{FF2B5EF4-FFF2-40B4-BE49-F238E27FC236}">
                  <a16:creationId xmlns:a16="http://schemas.microsoft.com/office/drawing/2014/main" xmlns="" id="{F44D9279-2F14-4352-B95B-C00E12755E82}"/>
                </a:ext>
              </a:extLst>
            </p:cNvPr>
            <p:cNvSpPr/>
            <p:nvPr/>
          </p:nvSpPr>
          <p:spPr>
            <a:xfrm>
              <a:off x="986100" y="3199735"/>
              <a:ext cx="433475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Global and/or locally</a:t>
              </a:r>
            </a:p>
          </p:txBody>
        </p:sp>
        <p:sp>
          <p:nvSpPr>
            <p:cNvPr id="30" name="5 Elipse">
              <a:extLst>
                <a:ext uri="{FF2B5EF4-FFF2-40B4-BE49-F238E27FC236}">
                  <a16:creationId xmlns:a16="http://schemas.microsoft.com/office/drawing/2014/main" xmlns="" id="{32481E7C-72F2-4E70-9AFB-329B863B9CB5}"/>
                </a:ext>
              </a:extLst>
            </p:cNvPr>
            <p:cNvSpPr/>
            <p:nvPr/>
          </p:nvSpPr>
          <p:spPr>
            <a:xfrm>
              <a:off x="9642378" y="920009"/>
              <a:ext cx="1090339" cy="140905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DED81EEA-52E1-47DC-B3BE-42B011EEC2B7}"/>
              </a:ext>
            </a:extLst>
          </p:cNvPr>
          <p:cNvGrpSpPr/>
          <p:nvPr/>
        </p:nvGrpSpPr>
        <p:grpSpPr>
          <a:xfrm>
            <a:off x="929431" y="4149080"/>
            <a:ext cx="10495248" cy="2592288"/>
            <a:chOff x="929431" y="4149080"/>
            <a:chExt cx="10495248" cy="2592288"/>
          </a:xfrm>
        </p:grpSpPr>
        <p:sp>
          <p:nvSpPr>
            <p:cNvPr id="31" name="4 Rectángulo">
              <a:extLst>
                <a:ext uri="{FF2B5EF4-FFF2-40B4-BE49-F238E27FC236}">
                  <a16:creationId xmlns:a16="http://schemas.microsoft.com/office/drawing/2014/main" xmlns="" id="{7E5E9B74-5F59-41FE-AC4F-67AB6466FDD9}"/>
                </a:ext>
              </a:extLst>
            </p:cNvPr>
            <p:cNvSpPr/>
            <p:nvPr/>
          </p:nvSpPr>
          <p:spPr>
            <a:xfrm>
              <a:off x="929431" y="5122061"/>
              <a:ext cx="47072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Extract asymmetric unit </a:t>
              </a:r>
              <a:r>
                <a:rPr lang="en-US" sz="2800" dirty="0"/>
                <a:t>(geometrical)</a:t>
              </a:r>
            </a:p>
          </p:txBody>
        </p:sp>
        <p:grpSp>
          <p:nvGrpSpPr>
            <p:cNvPr id="32" name="13 Grupo">
              <a:extLst>
                <a:ext uri="{FF2B5EF4-FFF2-40B4-BE49-F238E27FC236}">
                  <a16:creationId xmlns:a16="http://schemas.microsoft.com/office/drawing/2014/main" xmlns="" id="{DC0403BE-45F7-4999-AC44-34119590E2A2}"/>
                </a:ext>
              </a:extLst>
            </p:cNvPr>
            <p:cNvGrpSpPr/>
            <p:nvPr/>
          </p:nvGrpSpPr>
          <p:grpSpPr>
            <a:xfrm>
              <a:off x="5968848" y="4149080"/>
              <a:ext cx="5455831" cy="2592288"/>
              <a:chOff x="3580665" y="4149080"/>
              <a:chExt cx="5455831" cy="2592288"/>
            </a:xfrm>
          </p:grpSpPr>
          <p:grpSp>
            <p:nvGrpSpPr>
              <p:cNvPr id="33" name="14 Grupo">
                <a:extLst>
                  <a:ext uri="{FF2B5EF4-FFF2-40B4-BE49-F238E27FC236}">
                    <a16:creationId xmlns:a16="http://schemas.microsoft.com/office/drawing/2014/main" xmlns="" id="{9F4DFA1B-F265-4A96-BC8F-64B065941118}"/>
                  </a:ext>
                </a:extLst>
              </p:cNvPr>
              <p:cNvGrpSpPr/>
              <p:nvPr/>
            </p:nvGrpSpPr>
            <p:grpSpPr>
              <a:xfrm>
                <a:off x="3580665" y="4149080"/>
                <a:ext cx="5455831" cy="2592288"/>
                <a:chOff x="3580665" y="4149080"/>
                <a:chExt cx="5455831" cy="2592288"/>
              </a:xfrm>
            </p:grpSpPr>
            <p:pic>
              <p:nvPicPr>
                <p:cNvPr id="35" name="Picture 5">
                  <a:extLst>
                    <a:ext uri="{FF2B5EF4-FFF2-40B4-BE49-F238E27FC236}">
                      <a16:creationId xmlns:a16="http://schemas.microsoft.com/office/drawing/2014/main" xmlns="" id="{99A9AF1A-FCE4-4630-A4F6-7362D4B13B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0465" y="4671730"/>
                  <a:ext cx="2511995" cy="18029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" name="Picture 6">
                  <a:extLst>
                    <a:ext uri="{FF2B5EF4-FFF2-40B4-BE49-F238E27FC236}">
                      <a16:creationId xmlns:a16="http://schemas.microsoft.com/office/drawing/2014/main" xmlns="" id="{E3D911E4-5D57-4D8B-B84F-C1260ADCAB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0665" y="4232751"/>
                  <a:ext cx="2714573" cy="25086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7" name="18 Rectángulo redondeado">
                  <a:extLst>
                    <a:ext uri="{FF2B5EF4-FFF2-40B4-BE49-F238E27FC236}">
                      <a16:creationId xmlns:a16="http://schemas.microsoft.com/office/drawing/2014/main" xmlns="" id="{F210B282-C5EF-4E08-A1D4-1B15F9F84B80}"/>
                    </a:ext>
                  </a:extLst>
                </p:cNvPr>
                <p:cNvSpPr/>
                <p:nvPr/>
              </p:nvSpPr>
              <p:spPr>
                <a:xfrm>
                  <a:off x="3580665" y="4149080"/>
                  <a:ext cx="5455831" cy="2592288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34" name="15 Rectángulo">
                <a:extLst>
                  <a:ext uri="{FF2B5EF4-FFF2-40B4-BE49-F238E27FC236}">
                    <a16:creationId xmlns:a16="http://schemas.microsoft.com/office/drawing/2014/main" xmlns="" id="{909DB165-FDA9-43BF-B8EA-B30689243D18}"/>
                  </a:ext>
                </a:extLst>
              </p:cNvPr>
              <p:cNvSpPr/>
              <p:nvPr/>
            </p:nvSpPr>
            <p:spPr>
              <a:xfrm>
                <a:off x="5940152" y="6372036"/>
                <a:ext cx="850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 err="1"/>
                  <a:t>sym</a:t>
                </a:r>
                <a:r>
                  <a:rPr lang="es-ES" dirty="0"/>
                  <a:t> </a:t>
                </a:r>
                <a:r>
                  <a:rPr lang="es-ES" b="1" dirty="0">
                    <a:solidFill>
                      <a:srgbClr val="FF0000"/>
                    </a:solidFill>
                  </a:rPr>
                  <a:t>C8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5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63" y="1789905"/>
            <a:ext cx="4465533" cy="277754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8" y="3650646"/>
            <a:ext cx="3144568" cy="304468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11" y="194657"/>
            <a:ext cx="3141159" cy="319049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66" y="3277437"/>
            <a:ext cx="3773539" cy="3293348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21" y="392311"/>
            <a:ext cx="3053139" cy="2795187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898943" y="4554779"/>
            <a:ext cx="68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6YBA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807849" y="32774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EMD-10768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642534" y="410586"/>
            <a:ext cx="3562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Asymmetric unit       </a:t>
            </a:r>
            <a:endParaRPr lang="en-US" sz="3600" dirty="0"/>
          </a:p>
        </p:txBody>
      </p:sp>
      <p:sp>
        <p:nvSpPr>
          <p:cNvPr id="10" name="9 Rectángulo"/>
          <p:cNvSpPr/>
          <p:nvPr/>
        </p:nvSpPr>
        <p:spPr>
          <a:xfrm>
            <a:off x="270402" y="1959861"/>
            <a:ext cx="143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(geometrical)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675108" y="4899619"/>
            <a:ext cx="1218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(biological)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xmlns="" id="{2BAA36A3-FB38-47C0-8834-5FA84CE5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0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DB083349-35FA-43C1-B980-3FD5D1E65D25}"/>
              </a:ext>
            </a:extLst>
          </p:cNvPr>
          <p:cNvSpPr txBox="1"/>
          <p:nvPr/>
        </p:nvSpPr>
        <p:spPr>
          <a:xfrm>
            <a:off x="6399078" y="1004996"/>
            <a:ext cx="2760692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3200" b="1" dirty="0" err="1"/>
              <a:t>Model</a:t>
            </a:r>
            <a:r>
              <a:rPr lang="es-ES" sz="3200" b="1" dirty="0"/>
              <a:t> </a:t>
            </a:r>
            <a:r>
              <a:rPr lang="es-ES" sz="3200" b="1" dirty="0" err="1"/>
              <a:t>building</a:t>
            </a:r>
            <a:endParaRPr lang="es-ES" sz="3200" b="1" dirty="0"/>
          </a:p>
        </p:txBody>
      </p:sp>
      <p:pic>
        <p:nvPicPr>
          <p:cNvPr id="28" name="Imagen 49">
            <a:extLst>
              <a:ext uri="{FF2B5EF4-FFF2-40B4-BE49-F238E27FC236}">
                <a16:creationId xmlns:a16="http://schemas.microsoft.com/office/drawing/2014/main" xmlns="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grpSp>
        <p:nvGrpSpPr>
          <p:cNvPr id="9" name="6 Grupo">
            <a:extLst>
              <a:ext uri="{FF2B5EF4-FFF2-40B4-BE49-F238E27FC236}">
                <a16:creationId xmlns:a16="http://schemas.microsoft.com/office/drawing/2014/main" xmlns="" id="{93158E42-4522-4621-AFFB-05033A9E3A68}"/>
              </a:ext>
            </a:extLst>
          </p:cNvPr>
          <p:cNvGrpSpPr/>
          <p:nvPr/>
        </p:nvGrpSpPr>
        <p:grpSpPr>
          <a:xfrm>
            <a:off x="5478283" y="2956224"/>
            <a:ext cx="7560840" cy="2820886"/>
            <a:chOff x="3203848" y="2336306"/>
            <a:chExt cx="7560840" cy="2820886"/>
          </a:xfrm>
        </p:grpSpPr>
        <p:sp>
          <p:nvSpPr>
            <p:cNvPr id="10" name="8 Rectángulo">
              <a:extLst>
                <a:ext uri="{FF2B5EF4-FFF2-40B4-BE49-F238E27FC236}">
                  <a16:creationId xmlns:a16="http://schemas.microsoft.com/office/drawing/2014/main" xmlns="" id="{29179E2B-0953-4C62-83A8-58570F6A78C6}"/>
                </a:ext>
              </a:extLst>
            </p:cNvPr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1.- Get the initial model (s)</a:t>
              </a:r>
            </a:p>
          </p:txBody>
        </p:sp>
        <p:sp>
          <p:nvSpPr>
            <p:cNvPr id="11" name="9 Rectángulo">
              <a:extLst>
                <a:ext uri="{FF2B5EF4-FFF2-40B4-BE49-F238E27FC236}">
                  <a16:creationId xmlns:a16="http://schemas.microsoft.com/office/drawing/2014/main" xmlns="" id="{2C67309D-7E48-4432-88F5-3C64B67FB395}"/>
                </a:ext>
              </a:extLst>
            </p:cNvPr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2.- Rigid fitting of model(s) in map</a:t>
              </a:r>
            </a:p>
          </p:txBody>
        </p:sp>
        <p:sp>
          <p:nvSpPr>
            <p:cNvPr id="13" name="10 Rectángulo">
              <a:extLst>
                <a:ext uri="{FF2B5EF4-FFF2-40B4-BE49-F238E27FC236}">
                  <a16:creationId xmlns:a16="http://schemas.microsoft.com/office/drawing/2014/main" xmlns="" id="{0625BD19-33DB-4D68-84D8-42A65BC6584F}"/>
                </a:ext>
              </a:extLst>
            </p:cNvPr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3.- Flexible fitting (refinement) </a:t>
              </a:r>
            </a:p>
            <a:p>
              <a:r>
                <a:rPr lang="en-US" sz="3200" b="1" dirty="0"/>
                <a:t>      of model(s) in map</a:t>
              </a:r>
            </a:p>
          </p:txBody>
        </p:sp>
        <p:sp>
          <p:nvSpPr>
            <p:cNvPr id="14" name="11 Rectángulo">
              <a:extLst>
                <a:ext uri="{FF2B5EF4-FFF2-40B4-BE49-F238E27FC236}">
                  <a16:creationId xmlns:a16="http://schemas.microsoft.com/office/drawing/2014/main" xmlns="" id="{1530189D-FB11-4EA9-8027-FD160D12EDE6}"/>
                </a:ext>
              </a:extLst>
            </p:cNvPr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4.- Model(s) validation</a:t>
              </a:r>
            </a:p>
          </p:txBody>
        </p:sp>
      </p:grpSp>
      <p:sp>
        <p:nvSpPr>
          <p:cNvPr id="15" name="2 Rectángulo">
            <a:extLst>
              <a:ext uri="{FF2B5EF4-FFF2-40B4-BE49-F238E27FC236}">
                <a16:creationId xmlns:a16="http://schemas.microsoft.com/office/drawing/2014/main" xmlns="" id="{A33E694D-0639-4C89-8B3D-C68422534D99}"/>
              </a:ext>
            </a:extLst>
          </p:cNvPr>
          <p:cNvSpPr/>
          <p:nvPr/>
        </p:nvSpPr>
        <p:spPr>
          <a:xfrm>
            <a:off x="6187209" y="1497410"/>
            <a:ext cx="530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Basic steps </a:t>
            </a:r>
          </a:p>
        </p:txBody>
      </p:sp>
      <p:sp>
        <p:nvSpPr>
          <p:cNvPr id="16" name="3 Rectángulo">
            <a:extLst>
              <a:ext uri="{FF2B5EF4-FFF2-40B4-BE49-F238E27FC236}">
                <a16:creationId xmlns:a16="http://schemas.microsoft.com/office/drawing/2014/main" xmlns="" id="{E607E3EE-084A-479F-9E56-412E1C423347}"/>
              </a:ext>
            </a:extLst>
          </p:cNvPr>
          <p:cNvSpPr/>
          <p:nvPr/>
        </p:nvSpPr>
        <p:spPr>
          <a:xfrm>
            <a:off x="6911523" y="5847083"/>
            <a:ext cx="2682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Tools</a:t>
            </a:r>
          </a:p>
        </p:txBody>
      </p:sp>
      <p:cxnSp>
        <p:nvCxnSpPr>
          <p:cNvPr id="17" name="4 Conector recto">
            <a:extLst>
              <a:ext uri="{FF2B5EF4-FFF2-40B4-BE49-F238E27FC236}">
                <a16:creationId xmlns:a16="http://schemas.microsoft.com/office/drawing/2014/main" xmlns="" id="{A629AE2B-AE2F-4910-B0D4-7D0E077F368F}"/>
              </a:ext>
            </a:extLst>
          </p:cNvPr>
          <p:cNvCxnSpPr/>
          <p:nvPr/>
        </p:nvCxnSpPr>
        <p:spPr>
          <a:xfrm>
            <a:off x="6004329" y="2366880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14 Grupo">
            <a:extLst>
              <a:ext uri="{FF2B5EF4-FFF2-40B4-BE49-F238E27FC236}">
                <a16:creationId xmlns:a16="http://schemas.microsoft.com/office/drawing/2014/main" xmlns="" id="{15ED1390-2589-4118-A32A-A069EB8642E8}"/>
              </a:ext>
            </a:extLst>
          </p:cNvPr>
          <p:cNvGrpSpPr/>
          <p:nvPr/>
        </p:nvGrpSpPr>
        <p:grpSpPr>
          <a:xfrm>
            <a:off x="5059605" y="4418168"/>
            <a:ext cx="6165910" cy="998903"/>
            <a:chOff x="2783574" y="4158288"/>
            <a:chExt cx="6165910" cy="998903"/>
          </a:xfrm>
        </p:grpSpPr>
        <p:sp>
          <p:nvSpPr>
            <p:cNvPr id="19" name="15 Flecha curvada hacia la derecha">
              <a:extLst>
                <a:ext uri="{FF2B5EF4-FFF2-40B4-BE49-F238E27FC236}">
                  <a16:creationId xmlns:a16="http://schemas.microsoft.com/office/drawing/2014/main" xmlns="" id="{A33503A1-CF8E-4DDF-81A4-C110060FECFF}"/>
                </a:ext>
              </a:extLst>
            </p:cNvPr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0" name="16 Flecha curvada hacia la derecha">
              <a:extLst>
                <a:ext uri="{FF2B5EF4-FFF2-40B4-BE49-F238E27FC236}">
                  <a16:creationId xmlns:a16="http://schemas.microsoft.com/office/drawing/2014/main" xmlns="" id="{3A00696C-6A7D-471B-9310-76141DAED71F}"/>
                </a:ext>
              </a:extLst>
            </p:cNvPr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1" name="13 Rectángulo">
            <a:extLst>
              <a:ext uri="{FF2B5EF4-FFF2-40B4-BE49-F238E27FC236}">
                <a16:creationId xmlns:a16="http://schemas.microsoft.com/office/drawing/2014/main" xmlns="" id="{C239E877-3AA8-4647-A749-E575E18A4102}"/>
              </a:ext>
            </a:extLst>
          </p:cNvPr>
          <p:cNvSpPr/>
          <p:nvPr/>
        </p:nvSpPr>
        <p:spPr>
          <a:xfrm>
            <a:off x="4470172" y="2440867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0.- Map preprocessing</a:t>
            </a:r>
          </a:p>
        </p:txBody>
      </p:sp>
      <p:cxnSp>
        <p:nvCxnSpPr>
          <p:cNvPr id="22" name="4 Conector recto">
            <a:extLst>
              <a:ext uri="{FF2B5EF4-FFF2-40B4-BE49-F238E27FC236}">
                <a16:creationId xmlns:a16="http://schemas.microsoft.com/office/drawing/2014/main" xmlns="" id="{F44A9AD7-4A8C-4790-AAF2-A778D3F52D8B}"/>
              </a:ext>
            </a:extLst>
          </p:cNvPr>
          <p:cNvCxnSpPr>
            <a:cxnSpLocks/>
          </p:cNvCxnSpPr>
          <p:nvPr/>
        </p:nvCxnSpPr>
        <p:spPr>
          <a:xfrm>
            <a:off x="6911523" y="6648518"/>
            <a:ext cx="16357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0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368567" y="1200527"/>
            <a:ext cx="5144165" cy="884421"/>
            <a:chOff x="2771800" y="1431360"/>
            <a:chExt cx="5144165" cy="884421"/>
          </a:xfrm>
        </p:grpSpPr>
        <p:sp>
          <p:nvSpPr>
            <p:cNvPr id="3" name="2 CuadroTexto"/>
            <p:cNvSpPr txBox="1"/>
            <p:nvPr/>
          </p:nvSpPr>
          <p:spPr>
            <a:xfrm>
              <a:off x="2771800" y="1431360"/>
              <a:ext cx="4273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* </a:t>
              </a:r>
              <a:r>
                <a:rPr lang="es-ES" sz="2400" dirty="0" err="1"/>
                <a:t>Borrowed</a:t>
              </a:r>
              <a:r>
                <a:rPr lang="es-ES" sz="2400" dirty="0"/>
                <a:t> </a:t>
              </a:r>
              <a:r>
                <a:rPr lang="es-ES" sz="2400" dirty="0" err="1"/>
                <a:t>from</a:t>
              </a:r>
              <a:r>
                <a:rPr lang="es-ES" sz="2400" dirty="0"/>
                <a:t> </a:t>
              </a:r>
              <a:r>
                <a:rPr lang="es-ES" sz="2400" dirty="0" err="1"/>
                <a:t>crystallography</a:t>
              </a:r>
              <a:endParaRPr lang="es-ES" sz="2400" dirty="0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771800" y="1854116"/>
              <a:ext cx="5144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* </a:t>
              </a:r>
              <a:r>
                <a:rPr lang="es-ES" sz="2400" dirty="0" err="1"/>
                <a:t>Specifically</a:t>
              </a:r>
              <a:r>
                <a:rPr lang="es-ES" sz="2400" dirty="0"/>
                <a:t> </a:t>
              </a:r>
              <a:r>
                <a:rPr lang="es-ES" sz="2400" dirty="0" err="1"/>
                <a:t>designed</a:t>
              </a:r>
              <a:r>
                <a:rPr lang="es-ES" sz="2400" dirty="0"/>
                <a:t> </a:t>
              </a:r>
              <a:r>
                <a:rPr lang="es-ES" sz="2400" dirty="0" err="1"/>
                <a:t>for</a:t>
              </a:r>
              <a:r>
                <a:rPr lang="es-ES" sz="2400" dirty="0"/>
                <a:t> </a:t>
              </a:r>
              <a:r>
                <a:rPr lang="es-ES" sz="2400" dirty="0" err="1"/>
                <a:t>cryo</a:t>
              </a:r>
              <a:r>
                <a:rPr lang="es-ES" sz="2400" dirty="0"/>
                <a:t>-EM data</a:t>
              </a:r>
            </a:p>
          </p:txBody>
        </p:sp>
      </p:grpSp>
      <p:cxnSp>
        <p:nvCxnSpPr>
          <p:cNvPr id="5" name="4 Conector recto"/>
          <p:cNvCxnSpPr/>
          <p:nvPr/>
        </p:nvCxnSpPr>
        <p:spPr>
          <a:xfrm>
            <a:off x="4982400" y="1034059"/>
            <a:ext cx="16862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4793958" y="30152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Tools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2" y="1973060"/>
            <a:ext cx="1980520" cy="195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74" y="2288041"/>
            <a:ext cx="42291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61" y="4106635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856" y="2877232"/>
            <a:ext cx="1674561" cy="175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56" y="3799900"/>
            <a:ext cx="26955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31" y="3535136"/>
            <a:ext cx="3457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6385675" y="6099142"/>
            <a:ext cx="4254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/>
              <a:t>Interactive</a:t>
            </a:r>
            <a:r>
              <a:rPr lang="es-ES" sz="3200" b="1" dirty="0"/>
              <a:t> &amp; </a:t>
            </a:r>
            <a:r>
              <a:rPr lang="es-ES" sz="3200" b="1" dirty="0" err="1"/>
              <a:t>Automatic</a:t>
            </a:r>
            <a:endParaRPr lang="es-ES" sz="32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235696" y="6099142"/>
            <a:ext cx="329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/>
              <a:t>Programs</a:t>
            </a:r>
            <a:r>
              <a:rPr lang="es-ES" sz="3200" b="1" dirty="0"/>
              <a:t> &amp; Suites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035A513-61D1-4B6F-B1F3-8EC03BAB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7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02" y="0"/>
            <a:ext cx="8767970" cy="6193228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824579" y="6209556"/>
            <a:ext cx="10882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Martínez M </a:t>
            </a:r>
            <a:r>
              <a:rPr lang="es-ES" sz="2000" i="1" dirty="0"/>
              <a:t>et al</a:t>
            </a:r>
            <a:r>
              <a:rPr lang="es-ES" sz="2000" dirty="0"/>
              <a:t>. </a:t>
            </a:r>
            <a:r>
              <a:rPr lang="es-ES" sz="2000" b="1" dirty="0" err="1"/>
              <a:t>Integration</a:t>
            </a:r>
            <a:r>
              <a:rPr lang="es-ES" sz="2000" b="1" dirty="0"/>
              <a:t> of </a:t>
            </a:r>
            <a:r>
              <a:rPr lang="es-ES" sz="2000" b="1" dirty="0" err="1"/>
              <a:t>Cryo</a:t>
            </a:r>
            <a:r>
              <a:rPr lang="es-ES" sz="2000" b="1" dirty="0"/>
              <a:t>-EM </a:t>
            </a:r>
            <a:r>
              <a:rPr lang="es-ES" sz="2000" b="1" dirty="0" err="1"/>
              <a:t>Model</a:t>
            </a:r>
            <a:r>
              <a:rPr lang="es-ES" sz="2000" b="1" dirty="0"/>
              <a:t> </a:t>
            </a:r>
            <a:r>
              <a:rPr lang="es-ES" sz="2000" b="1" dirty="0" err="1"/>
              <a:t>Building</a:t>
            </a:r>
            <a:r>
              <a:rPr lang="es-ES" sz="2000" b="1" dirty="0"/>
              <a:t> Software in </a:t>
            </a:r>
            <a:r>
              <a:rPr lang="es-ES" sz="2000" b="1" i="1" dirty="0" err="1"/>
              <a:t>Scipion</a:t>
            </a:r>
            <a:r>
              <a:rPr lang="es-ES" sz="2000" dirty="0"/>
              <a:t>. J </a:t>
            </a:r>
            <a:r>
              <a:rPr lang="es-ES" sz="2000" dirty="0" err="1"/>
              <a:t>Chem</a:t>
            </a:r>
            <a:r>
              <a:rPr lang="es-ES" sz="2000" dirty="0"/>
              <a:t> </a:t>
            </a:r>
            <a:r>
              <a:rPr lang="es-ES" sz="2000" dirty="0" err="1"/>
              <a:t>Inf</a:t>
            </a:r>
            <a:r>
              <a:rPr lang="es-ES" sz="2000" dirty="0"/>
              <a:t> </a:t>
            </a:r>
            <a:r>
              <a:rPr lang="es-ES" sz="2000" dirty="0" err="1"/>
              <a:t>Model</a:t>
            </a:r>
            <a:r>
              <a:rPr lang="es-ES" sz="2000" dirty="0"/>
              <a:t>. 2020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2" y="434068"/>
            <a:ext cx="13716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2743200" y="6609666"/>
            <a:ext cx="6017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A9617912-F08C-4BC9-9EC2-A3B71410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1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083" y="938878"/>
            <a:ext cx="645711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070827" y="266593"/>
            <a:ext cx="1071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https://scipion-em.github.io/docs/release-3.0.0/docs/user/user-documentation.html#model-building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277586" y="674703"/>
            <a:ext cx="11627369" cy="8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6" y="1263638"/>
            <a:ext cx="13716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03" y="2201619"/>
            <a:ext cx="4340979" cy="30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24" y="1344357"/>
            <a:ext cx="1871976" cy="521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552369" y="2473780"/>
            <a:ext cx="1224643" cy="236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138B4E85-81AD-4415-B05B-FEBE28A5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/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088975" y="442309"/>
            <a:ext cx="10139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Our </a:t>
            </a:r>
            <a:r>
              <a:rPr lang="en-US" sz="2800" b="1" dirty="0" smtClean="0"/>
              <a:t>ultimate </a:t>
            </a:r>
            <a:r>
              <a:rPr lang="en-US" sz="2800" b="1" dirty="0"/>
              <a:t>goal: To </a:t>
            </a:r>
            <a:r>
              <a:rPr lang="en-US" sz="2800" b="1" dirty="0" smtClean="0"/>
              <a:t>characterize the </a:t>
            </a:r>
            <a:r>
              <a:rPr lang="en-US" sz="2800" b="1" dirty="0"/>
              <a:t>structure </a:t>
            </a:r>
            <a:r>
              <a:rPr lang="en-US" sz="2800" b="1" dirty="0" smtClean="0"/>
              <a:t>of macromolecules</a:t>
            </a:r>
            <a:endParaRPr lang="es-ES" sz="28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D8CBBD7C-DBB3-4217-90F2-D635259C1495}"/>
              </a:ext>
            </a:extLst>
          </p:cNvPr>
          <p:cNvSpPr txBox="1"/>
          <p:nvPr/>
        </p:nvSpPr>
        <p:spPr>
          <a:xfrm>
            <a:off x="1520572" y="3043045"/>
            <a:ext cx="512129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Why</a:t>
            </a:r>
            <a:r>
              <a:rPr lang="es-ES" sz="2400" b="1" dirty="0"/>
              <a:t> </a:t>
            </a:r>
            <a:r>
              <a:rPr lang="es-ES" sz="2400" b="1" dirty="0" err="1" smtClean="0"/>
              <a:t>is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important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to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characterize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</a:p>
          <a:p>
            <a:pPr algn="ctr"/>
            <a:r>
              <a:rPr lang="es-ES" sz="2400" b="1" dirty="0" err="1" smtClean="0"/>
              <a:t>structure</a:t>
            </a:r>
            <a:r>
              <a:rPr lang="es-ES" sz="2400" b="1" dirty="0" smtClean="0"/>
              <a:t> </a:t>
            </a:r>
            <a:r>
              <a:rPr lang="es-ES" sz="2400" b="1" dirty="0"/>
              <a:t>of </a:t>
            </a:r>
            <a:r>
              <a:rPr lang="es-ES" sz="2400" b="1" dirty="0" err="1" smtClean="0"/>
              <a:t>macromolecules</a:t>
            </a:r>
            <a:r>
              <a:rPr lang="es-ES" sz="2400" b="1" dirty="0" smtClean="0"/>
              <a:t> </a:t>
            </a:r>
          </a:p>
          <a:p>
            <a:pPr algn="ctr"/>
            <a:r>
              <a:rPr lang="es-ES" sz="2400" b="1" dirty="0" smtClean="0"/>
              <a:t>(</a:t>
            </a:r>
            <a:r>
              <a:rPr lang="es-ES" sz="2400" b="1" dirty="0" err="1" smtClean="0"/>
              <a:t>protein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complexes</a:t>
            </a:r>
            <a:r>
              <a:rPr lang="es-ES" sz="2400" b="1" dirty="0" smtClean="0"/>
              <a:t>)?</a:t>
            </a:r>
            <a:endParaRPr lang="es-ES" sz="2400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B7586B19-4487-4BDD-A502-64D16D1F9073}"/>
              </a:ext>
            </a:extLst>
          </p:cNvPr>
          <p:cNvSpPr txBox="1"/>
          <p:nvPr/>
        </p:nvSpPr>
        <p:spPr>
          <a:xfrm>
            <a:off x="1029313" y="4280940"/>
            <a:ext cx="6493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Clues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function</a:t>
            </a:r>
            <a:r>
              <a:rPr lang="es-ES" b="1" dirty="0"/>
              <a:t> and </a:t>
            </a:r>
            <a:r>
              <a:rPr lang="es-ES" b="1" dirty="0" err="1"/>
              <a:t>dynamics</a:t>
            </a:r>
            <a:r>
              <a:rPr lang="es-ES" b="1" dirty="0"/>
              <a:t> (sensible </a:t>
            </a:r>
            <a:r>
              <a:rPr lang="es-ES" b="1" dirty="0" err="1"/>
              <a:t>domains</a:t>
            </a:r>
            <a:r>
              <a:rPr lang="es-ES" b="1" dirty="0"/>
              <a:t>/</a:t>
            </a:r>
            <a:r>
              <a:rPr lang="es-ES" b="1" dirty="0" err="1"/>
              <a:t>motifs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Clues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interacting</a:t>
            </a:r>
            <a:r>
              <a:rPr lang="es-ES" b="1" dirty="0"/>
              <a:t> </a:t>
            </a:r>
            <a:r>
              <a:rPr lang="es-ES" b="1" dirty="0" err="1"/>
              <a:t>partners</a:t>
            </a:r>
            <a:r>
              <a:rPr lang="es-ES" b="1" dirty="0"/>
              <a:t> (complexes)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Deleterious</a:t>
            </a:r>
            <a:r>
              <a:rPr lang="es-ES" b="1" dirty="0" smtClean="0"/>
              <a:t> </a:t>
            </a:r>
            <a:r>
              <a:rPr lang="es-ES" b="1" dirty="0" err="1"/>
              <a:t>effect</a:t>
            </a:r>
            <a:r>
              <a:rPr lang="es-ES" b="1" dirty="0"/>
              <a:t> of </a:t>
            </a:r>
            <a:r>
              <a:rPr lang="es-ES" b="1" dirty="0" err="1"/>
              <a:t>mutations</a:t>
            </a:r>
            <a:r>
              <a:rPr lang="es-ES" b="1" dirty="0"/>
              <a:t> (</a:t>
            </a:r>
            <a:r>
              <a:rPr lang="es-ES" b="1" dirty="0" err="1"/>
              <a:t>diseases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Designing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inactivating</a:t>
            </a:r>
            <a:r>
              <a:rPr lang="es-ES" b="1" dirty="0"/>
              <a:t> </a:t>
            </a:r>
            <a:r>
              <a:rPr lang="es-ES" b="1" dirty="0" err="1"/>
              <a:t>drugs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Eventually</a:t>
            </a:r>
            <a:r>
              <a:rPr lang="es-ES" b="1" dirty="0"/>
              <a:t>: Basic </a:t>
            </a:r>
            <a:r>
              <a:rPr lang="es-ES" b="1" dirty="0" err="1"/>
              <a:t>knowledge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train</a:t>
            </a:r>
            <a:r>
              <a:rPr lang="es-ES" b="1" dirty="0"/>
              <a:t> AI </a:t>
            </a:r>
            <a:r>
              <a:rPr lang="es-ES" b="1" dirty="0" err="1"/>
              <a:t>methods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sym typeface="Wingdings" panose="05000000000000000000" pitchFamily="2" charset="2"/>
              </a:rPr>
              <a:t>Predict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structures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from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sequence</a:t>
            </a:r>
            <a:r>
              <a:rPr lang="es-ES" b="1" dirty="0">
                <a:sym typeface="Wingdings" panose="05000000000000000000" pitchFamily="2" charset="2"/>
              </a:rPr>
              <a:t> (</a:t>
            </a:r>
            <a:r>
              <a:rPr lang="es-ES" b="1" dirty="0" err="1">
                <a:sym typeface="Wingdings" panose="05000000000000000000" pitchFamily="2" charset="2"/>
              </a:rPr>
              <a:t>AlphaFold</a:t>
            </a:r>
            <a:r>
              <a:rPr lang="es-ES" b="1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Design</a:t>
            </a:r>
            <a:r>
              <a:rPr lang="es-ES" b="1" dirty="0"/>
              <a:t> new </a:t>
            </a:r>
            <a:r>
              <a:rPr lang="es-ES" b="1" dirty="0" err="1"/>
              <a:t>proteins</a:t>
            </a:r>
            <a:endParaRPr lang="es-ES" b="1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xmlns="" id="{00BCA017-BFB1-42CB-8946-CC2B3D01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3</a:t>
            </a:fld>
            <a:endParaRPr lang="es-ES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xmlns="" id="{6F207919-9C41-48DA-814D-3AF6E7E6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55" y="1037043"/>
            <a:ext cx="2071101" cy="194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6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512E44C4-BC41-4C3A-931D-026181C2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30</a:t>
            </a:fld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924E8090-58E7-4E01-B821-47F5B696846F}"/>
              </a:ext>
            </a:extLst>
          </p:cNvPr>
          <p:cNvGrpSpPr/>
          <p:nvPr/>
        </p:nvGrpSpPr>
        <p:grpSpPr>
          <a:xfrm>
            <a:off x="2590800" y="55447"/>
            <a:ext cx="7554227" cy="6739990"/>
            <a:chOff x="2590800" y="209450"/>
            <a:chExt cx="5885102" cy="538934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xmlns="" id="{B41DA5D1-9DCC-4BA8-8542-0B1877D6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209450"/>
              <a:ext cx="5885102" cy="538934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3C12081B-AF7C-41A9-BDAA-F3693D49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3111" y="384409"/>
              <a:ext cx="5420481" cy="5039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4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/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1541419" y="442309"/>
            <a:ext cx="9470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Our </a:t>
            </a:r>
            <a:r>
              <a:rPr lang="en-US" sz="2800" b="1" dirty="0" smtClean="0"/>
              <a:t>ultimate </a:t>
            </a:r>
            <a:r>
              <a:rPr lang="en-US" sz="2800" b="1" dirty="0"/>
              <a:t>goal: To </a:t>
            </a:r>
            <a:r>
              <a:rPr lang="en-US" sz="2800" b="1" dirty="0" smtClean="0"/>
              <a:t>characterize the </a:t>
            </a:r>
            <a:r>
              <a:rPr lang="en-US" sz="2800" b="1" dirty="0"/>
              <a:t>structure of proteins</a:t>
            </a:r>
            <a:endParaRPr lang="es-ES" sz="2800" b="1" dirty="0"/>
          </a:p>
        </p:txBody>
      </p:sp>
      <p:sp>
        <p:nvSpPr>
          <p:cNvPr id="33" name="17 Rectángulo">
            <a:extLst>
              <a:ext uri="{FF2B5EF4-FFF2-40B4-BE49-F238E27FC236}">
                <a16:creationId xmlns:a16="http://schemas.microsoft.com/office/drawing/2014/main" xmlns="" id="{7C2504D0-83BF-4911-AC73-BD25E0246C57}"/>
              </a:ext>
            </a:extLst>
          </p:cNvPr>
          <p:cNvSpPr/>
          <p:nvPr/>
        </p:nvSpPr>
        <p:spPr>
          <a:xfrm>
            <a:off x="7351603" y="4370516"/>
            <a:ext cx="1757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Q-scores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xmlns="" id="{00BCA017-BFB1-42CB-8946-CC2B3D01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9788" y="6068949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4</a:t>
            </a:fld>
            <a:endParaRPr lang="es-E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xmlns="" id="{6F207919-9C41-48DA-814D-3AF6E7E6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55" y="1037043"/>
            <a:ext cx="2071101" cy="194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2 Grupo"/>
          <p:cNvGrpSpPr/>
          <p:nvPr/>
        </p:nvGrpSpPr>
        <p:grpSpPr>
          <a:xfrm>
            <a:off x="8105272" y="1186582"/>
            <a:ext cx="3763376" cy="2971914"/>
            <a:chOff x="8105272" y="1186582"/>
            <a:chExt cx="3763376" cy="297191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xmlns="" id="{C8878261-CCCA-4EFC-9577-748463DE1B55}"/>
                </a:ext>
              </a:extLst>
            </p:cNvPr>
            <p:cNvGrpSpPr/>
            <p:nvPr/>
          </p:nvGrpSpPr>
          <p:grpSpPr>
            <a:xfrm>
              <a:off x="8105272" y="1186582"/>
              <a:ext cx="3763376" cy="2971914"/>
              <a:chOff x="8105272" y="2871709"/>
              <a:chExt cx="3763376" cy="2971914"/>
            </a:xfrm>
          </p:grpSpPr>
          <p:grpSp>
            <p:nvGrpSpPr>
              <p:cNvPr id="19" name="22 Grupo">
                <a:extLst>
                  <a:ext uri="{FF2B5EF4-FFF2-40B4-BE49-F238E27FC236}">
                    <a16:creationId xmlns:a16="http://schemas.microsoft.com/office/drawing/2014/main" xmlns="" id="{3B86C6F9-7B5F-4B0F-9CDB-19C14D8C5264}"/>
                  </a:ext>
                </a:extLst>
              </p:cNvPr>
              <p:cNvGrpSpPr/>
              <p:nvPr/>
            </p:nvGrpSpPr>
            <p:grpSpPr>
              <a:xfrm>
                <a:off x="8741758" y="3724034"/>
                <a:ext cx="2105913" cy="2119589"/>
                <a:chOff x="286564" y="2128157"/>
                <a:chExt cx="2028848" cy="2020923"/>
              </a:xfrm>
            </p:grpSpPr>
            <p:pic>
              <p:nvPicPr>
                <p:cNvPr id="20" name="Picture 3">
                  <a:extLst>
                    <a:ext uri="{FF2B5EF4-FFF2-40B4-BE49-F238E27FC236}">
                      <a16:creationId xmlns:a16="http://schemas.microsoft.com/office/drawing/2014/main" xmlns="" id="{D293CADF-1E92-4D39-92A3-4B24ACA45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564" y="2128157"/>
                  <a:ext cx="2028848" cy="20209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" name="24 Rectángulo">
                  <a:extLst>
                    <a:ext uri="{FF2B5EF4-FFF2-40B4-BE49-F238E27FC236}">
                      <a16:creationId xmlns:a16="http://schemas.microsoft.com/office/drawing/2014/main" xmlns="" id="{B0CB2F5C-4E03-4206-B055-9E21917A69A4}"/>
                    </a:ext>
                  </a:extLst>
                </p:cNvPr>
                <p:cNvSpPr/>
                <p:nvPr/>
              </p:nvSpPr>
              <p:spPr>
                <a:xfrm>
                  <a:off x="803207" y="3212976"/>
                  <a:ext cx="995562" cy="6296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</a:rPr>
                    <a:t>PDB</a:t>
                  </a:r>
                </a:p>
              </p:txBody>
            </p:sp>
          </p:grp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xmlns="" id="{098FF63A-8CFC-4838-A85B-01FBB722F8CC}"/>
                  </a:ext>
                </a:extLst>
              </p:cNvPr>
              <p:cNvSpPr txBox="1"/>
              <p:nvPr/>
            </p:nvSpPr>
            <p:spPr>
              <a:xfrm>
                <a:off x="8105272" y="3113206"/>
                <a:ext cx="10600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 err="1"/>
                  <a:t>Cryo</a:t>
                </a:r>
                <a:r>
                  <a:rPr lang="es-ES" b="1" dirty="0"/>
                  <a:t>-EM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xmlns="" id="{0FE2BFB0-1394-4354-8986-D2A7FCAD1779}"/>
                  </a:ext>
                </a:extLst>
              </p:cNvPr>
              <p:cNvSpPr txBox="1"/>
              <p:nvPr/>
            </p:nvSpPr>
            <p:spPr>
              <a:xfrm>
                <a:off x="9165320" y="2871709"/>
                <a:ext cx="136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/>
                  <a:t>XRD-</a:t>
                </a:r>
                <a:r>
                  <a:rPr lang="es-ES" b="1" dirty="0" err="1"/>
                  <a:t>crystals</a:t>
                </a:r>
                <a:endParaRPr lang="es-ES" b="1" dirty="0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xmlns="" id="{CCEC6836-EBAF-4F6C-936B-E50304CFD5CE}"/>
                  </a:ext>
                </a:extLst>
              </p:cNvPr>
              <p:cNvSpPr txBox="1"/>
              <p:nvPr/>
            </p:nvSpPr>
            <p:spPr>
              <a:xfrm>
                <a:off x="10503930" y="3177124"/>
                <a:ext cx="1364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dirty="0"/>
                  <a:t>NMR</a:t>
                </a:r>
              </a:p>
            </p:txBody>
          </p: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xmlns="" id="{F2487CDF-4204-46CA-8AEB-D56081E0CC88}"/>
                  </a:ext>
                </a:extLst>
              </p:cNvPr>
              <p:cNvCxnSpPr>
                <a:stCxn id="24" idx="2"/>
              </p:cNvCxnSpPr>
              <p:nvPr/>
            </p:nvCxnSpPr>
            <p:spPr>
              <a:xfrm>
                <a:off x="8635296" y="3482538"/>
                <a:ext cx="530024" cy="2414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xmlns="" id="{4D9F353B-8FE7-4842-A5CD-47BA44A872CD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 flipH="1">
                <a:off x="9828737" y="3241041"/>
                <a:ext cx="18942" cy="3886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xmlns="" id="{98A4B781-D06A-455E-A115-552B6C903BF1}"/>
                  </a:ext>
                </a:extLst>
              </p:cNvPr>
              <p:cNvCxnSpPr/>
              <p:nvPr/>
            </p:nvCxnSpPr>
            <p:spPr>
              <a:xfrm flipH="1">
                <a:off x="10345426" y="3546456"/>
                <a:ext cx="463745" cy="1775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Imagen 4">
              <a:extLst>
                <a:ext uri="{FF2B5EF4-FFF2-40B4-BE49-F238E27FC236}">
                  <a16:creationId xmlns:a16="http://schemas.microsoft.com/office/drawing/2014/main" xmlns="" id="{598D0791-4EB0-49C7-8B21-ABECA56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373" y="2973973"/>
              <a:ext cx="2682240" cy="914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67" y="4276861"/>
            <a:ext cx="1304925" cy="942975"/>
          </a:xfrm>
          <a:prstGeom prst="rect">
            <a:avLst/>
          </a:prstGeom>
        </p:spPr>
      </p:pic>
      <p:sp>
        <p:nvSpPr>
          <p:cNvPr id="23" name="17 Rectángulo">
            <a:extLst>
              <a:ext uri="{FF2B5EF4-FFF2-40B4-BE49-F238E27FC236}">
                <a16:creationId xmlns:a16="http://schemas.microsoft.com/office/drawing/2014/main" xmlns="" id="{7C2504D0-83BF-4911-AC73-BD25E0246C57}"/>
              </a:ext>
            </a:extLst>
          </p:cNvPr>
          <p:cNvSpPr/>
          <p:nvPr/>
        </p:nvSpPr>
        <p:spPr>
          <a:xfrm>
            <a:off x="7595508" y="5601962"/>
            <a:ext cx="44021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Integrative modeling:  </a:t>
            </a:r>
            <a:r>
              <a:rPr lang="en-US" sz="1600" b="1" dirty="0" smtClean="0"/>
              <a:t>combines spatial restraints derived from a variety  of biophysical techniques to determine the 3D structure of complex macromolecular assemblies.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198" y="4278085"/>
            <a:ext cx="1438275" cy="9144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48" y="5290136"/>
            <a:ext cx="1445977" cy="215582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11010900" y="4295775"/>
            <a:ext cx="89535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adroTexto 13">
            <a:extLst>
              <a:ext uri="{FF2B5EF4-FFF2-40B4-BE49-F238E27FC236}">
                <a16:creationId xmlns:a16="http://schemas.microsoft.com/office/drawing/2014/main" xmlns="" id="{D8CBBD7C-DBB3-4217-90F2-D635259C1495}"/>
              </a:ext>
            </a:extLst>
          </p:cNvPr>
          <p:cNvSpPr txBox="1"/>
          <p:nvPr/>
        </p:nvSpPr>
        <p:spPr>
          <a:xfrm>
            <a:off x="1520572" y="3043045"/>
            <a:ext cx="512129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Why</a:t>
            </a:r>
            <a:r>
              <a:rPr lang="es-ES" sz="2400" b="1" dirty="0"/>
              <a:t> </a:t>
            </a:r>
            <a:r>
              <a:rPr lang="es-ES" sz="2400" b="1" dirty="0" err="1" smtClean="0"/>
              <a:t>is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important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to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characterize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</a:p>
          <a:p>
            <a:pPr algn="ctr"/>
            <a:r>
              <a:rPr lang="es-ES" sz="2400" b="1" dirty="0" err="1" smtClean="0"/>
              <a:t>structure</a:t>
            </a:r>
            <a:r>
              <a:rPr lang="es-ES" sz="2400" b="1" dirty="0" smtClean="0"/>
              <a:t> </a:t>
            </a:r>
            <a:r>
              <a:rPr lang="es-ES" sz="2400" b="1" dirty="0"/>
              <a:t>of </a:t>
            </a:r>
            <a:r>
              <a:rPr lang="es-ES" sz="2400" b="1" dirty="0" err="1" smtClean="0"/>
              <a:t>macromolecules</a:t>
            </a:r>
            <a:r>
              <a:rPr lang="es-ES" sz="2400" b="1" dirty="0" smtClean="0"/>
              <a:t> </a:t>
            </a:r>
          </a:p>
          <a:p>
            <a:pPr algn="ctr"/>
            <a:r>
              <a:rPr lang="es-ES" sz="2400" b="1" dirty="0" smtClean="0"/>
              <a:t>(</a:t>
            </a:r>
            <a:r>
              <a:rPr lang="es-ES" sz="2400" b="1" dirty="0" err="1" smtClean="0"/>
              <a:t>protein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complexes</a:t>
            </a:r>
            <a:r>
              <a:rPr lang="es-ES" sz="2400" b="1" dirty="0" smtClean="0"/>
              <a:t>)?</a:t>
            </a:r>
            <a:endParaRPr lang="es-ES" sz="2400" b="1" dirty="0"/>
          </a:p>
        </p:txBody>
      </p:sp>
      <p:sp>
        <p:nvSpPr>
          <p:cNvPr id="31" name="CuadroTexto 14">
            <a:extLst>
              <a:ext uri="{FF2B5EF4-FFF2-40B4-BE49-F238E27FC236}">
                <a16:creationId xmlns:a16="http://schemas.microsoft.com/office/drawing/2014/main" xmlns="" id="{B7586B19-4487-4BDD-A502-64D16D1F9073}"/>
              </a:ext>
            </a:extLst>
          </p:cNvPr>
          <p:cNvSpPr txBox="1"/>
          <p:nvPr/>
        </p:nvSpPr>
        <p:spPr>
          <a:xfrm>
            <a:off x="1029313" y="4280940"/>
            <a:ext cx="6493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Clues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function</a:t>
            </a:r>
            <a:r>
              <a:rPr lang="es-ES" b="1" dirty="0"/>
              <a:t> and </a:t>
            </a:r>
            <a:r>
              <a:rPr lang="es-ES" b="1" dirty="0" err="1"/>
              <a:t>dynamics</a:t>
            </a:r>
            <a:r>
              <a:rPr lang="es-ES" b="1" dirty="0"/>
              <a:t> (sensible </a:t>
            </a:r>
            <a:r>
              <a:rPr lang="es-ES" b="1" dirty="0" err="1"/>
              <a:t>domains</a:t>
            </a:r>
            <a:r>
              <a:rPr lang="es-ES" b="1" dirty="0"/>
              <a:t>/</a:t>
            </a:r>
            <a:r>
              <a:rPr lang="es-ES" b="1" dirty="0" err="1"/>
              <a:t>motifs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Clues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interacting</a:t>
            </a:r>
            <a:r>
              <a:rPr lang="es-ES" b="1" dirty="0"/>
              <a:t> </a:t>
            </a:r>
            <a:r>
              <a:rPr lang="es-ES" b="1" dirty="0" err="1"/>
              <a:t>partners</a:t>
            </a:r>
            <a:r>
              <a:rPr lang="es-ES" b="1" dirty="0"/>
              <a:t> (complexes)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/>
              <a:t>Deleterious</a:t>
            </a:r>
            <a:r>
              <a:rPr lang="es-ES" b="1" dirty="0" smtClean="0"/>
              <a:t> </a:t>
            </a:r>
            <a:r>
              <a:rPr lang="es-ES" b="1" dirty="0" err="1"/>
              <a:t>effect</a:t>
            </a:r>
            <a:r>
              <a:rPr lang="es-ES" b="1" dirty="0"/>
              <a:t> of </a:t>
            </a:r>
            <a:r>
              <a:rPr lang="es-ES" b="1" dirty="0" err="1"/>
              <a:t>mutations</a:t>
            </a:r>
            <a:r>
              <a:rPr lang="es-ES" b="1" dirty="0"/>
              <a:t> (</a:t>
            </a:r>
            <a:r>
              <a:rPr lang="es-ES" b="1" dirty="0" err="1"/>
              <a:t>diseases</a:t>
            </a:r>
            <a:r>
              <a:rPr lang="es-E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Designing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inactivating</a:t>
            </a:r>
            <a:r>
              <a:rPr lang="es-ES" b="1" dirty="0"/>
              <a:t> </a:t>
            </a:r>
            <a:r>
              <a:rPr lang="es-ES" b="1" dirty="0" err="1"/>
              <a:t>drugs</a:t>
            </a: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Eventually</a:t>
            </a:r>
            <a:r>
              <a:rPr lang="es-ES" b="1" dirty="0"/>
              <a:t>: Basic </a:t>
            </a:r>
            <a:r>
              <a:rPr lang="es-ES" b="1" dirty="0" err="1"/>
              <a:t>knowledge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train</a:t>
            </a:r>
            <a:r>
              <a:rPr lang="es-ES" b="1" dirty="0"/>
              <a:t> AI </a:t>
            </a:r>
            <a:r>
              <a:rPr lang="es-ES" b="1" dirty="0" err="1"/>
              <a:t>methods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sym typeface="Wingdings" panose="05000000000000000000" pitchFamily="2" charset="2"/>
              </a:rPr>
              <a:t>Predict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structures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from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sequence</a:t>
            </a:r>
            <a:r>
              <a:rPr lang="es-ES" b="1" dirty="0">
                <a:sym typeface="Wingdings" panose="05000000000000000000" pitchFamily="2" charset="2"/>
              </a:rPr>
              <a:t> (</a:t>
            </a:r>
            <a:r>
              <a:rPr lang="es-ES" b="1" dirty="0" err="1">
                <a:sym typeface="Wingdings" panose="05000000000000000000" pitchFamily="2" charset="2"/>
              </a:rPr>
              <a:t>AlphaFold</a:t>
            </a:r>
            <a:r>
              <a:rPr lang="es-ES" b="1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/>
              <a:t>Design</a:t>
            </a:r>
            <a:r>
              <a:rPr lang="es-ES" b="1" dirty="0"/>
              <a:t> new </a:t>
            </a:r>
            <a:r>
              <a:rPr lang="es-ES" b="1" dirty="0" err="1"/>
              <a:t>proteins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5588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7" name="21 Grupo">
            <a:extLst>
              <a:ext uri="{FF2B5EF4-FFF2-40B4-BE49-F238E27FC236}">
                <a16:creationId xmlns:a16="http://schemas.microsoft.com/office/drawing/2014/main" xmlns="" id="{23F4ECCD-EF32-414D-B0C7-A866FB4271F5}"/>
              </a:ext>
            </a:extLst>
          </p:cNvPr>
          <p:cNvGrpSpPr/>
          <p:nvPr/>
        </p:nvGrpSpPr>
        <p:grpSpPr>
          <a:xfrm flipH="1">
            <a:off x="3337613" y="2726531"/>
            <a:ext cx="1016547" cy="3080406"/>
            <a:chOff x="6636275" y="2916499"/>
            <a:chExt cx="1182039" cy="3435692"/>
          </a:xfrm>
        </p:grpSpPr>
        <p:sp>
          <p:nvSpPr>
            <p:cNvPr id="29" name="25 Flecha curvada hacia arriba">
              <a:extLst>
                <a:ext uri="{FF2B5EF4-FFF2-40B4-BE49-F238E27FC236}">
                  <a16:creationId xmlns:a16="http://schemas.microsoft.com/office/drawing/2014/main" xmlns="" id="{AFD333A5-0391-4453-883A-70289BCB86D2}"/>
                </a:ext>
              </a:extLst>
            </p:cNvPr>
            <p:cNvSpPr/>
            <p:nvPr/>
          </p:nvSpPr>
          <p:spPr>
            <a:xfrm rot="5940000" flipV="1">
              <a:off x="5595642" y="4328841"/>
              <a:ext cx="3063983" cy="982717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26 Rectángulo">
              <a:extLst>
                <a:ext uri="{FF2B5EF4-FFF2-40B4-BE49-F238E27FC236}">
                  <a16:creationId xmlns:a16="http://schemas.microsoft.com/office/drawing/2014/main" xmlns="" id="{43B4AAB3-D615-4CF6-8B19-D0B01FE3A529}"/>
                </a:ext>
              </a:extLst>
            </p:cNvPr>
            <p:cNvSpPr/>
            <p:nvPr/>
          </p:nvSpPr>
          <p:spPr>
            <a:xfrm rot="540000">
              <a:off x="6731604" y="2916499"/>
              <a:ext cx="1086710" cy="1886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5 Grupo">
            <a:extLst>
              <a:ext uri="{FF2B5EF4-FFF2-40B4-BE49-F238E27FC236}">
                <a16:creationId xmlns:a16="http://schemas.microsoft.com/office/drawing/2014/main" xmlns="" id="{2D516EA7-5FE2-495F-9EF6-7CE5FA5B797D}"/>
              </a:ext>
            </a:extLst>
          </p:cNvPr>
          <p:cNvGrpSpPr/>
          <p:nvPr/>
        </p:nvGrpSpPr>
        <p:grpSpPr>
          <a:xfrm>
            <a:off x="4716863" y="3935707"/>
            <a:ext cx="3364309" cy="2835149"/>
            <a:chOff x="4546725" y="3666458"/>
            <a:chExt cx="3669312" cy="3162148"/>
          </a:xfrm>
        </p:grpSpPr>
        <p:grpSp>
          <p:nvGrpSpPr>
            <p:cNvPr id="37" name="34 Grupo">
              <a:extLst>
                <a:ext uri="{FF2B5EF4-FFF2-40B4-BE49-F238E27FC236}">
                  <a16:creationId xmlns:a16="http://schemas.microsoft.com/office/drawing/2014/main" xmlns="" id="{DC1154C7-303C-442D-A8B0-E6E76ED7764A}"/>
                </a:ext>
              </a:extLst>
            </p:cNvPr>
            <p:cNvGrpSpPr/>
            <p:nvPr/>
          </p:nvGrpSpPr>
          <p:grpSpPr>
            <a:xfrm>
              <a:off x="4546725" y="3666458"/>
              <a:ext cx="3583423" cy="3120796"/>
              <a:chOff x="4546725" y="3666458"/>
              <a:chExt cx="3583423" cy="3120796"/>
            </a:xfrm>
          </p:grpSpPr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xmlns="" id="{EC05FB85-D61F-49D2-B27E-748329137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725" y="3666458"/>
                <a:ext cx="2956254" cy="312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31 Rectángulo">
                <a:extLst>
                  <a:ext uri="{FF2B5EF4-FFF2-40B4-BE49-F238E27FC236}">
                    <a16:creationId xmlns:a16="http://schemas.microsoft.com/office/drawing/2014/main" xmlns="" id="{52D59966-2846-4EDE-AAD3-E35E9B1B3757}"/>
                  </a:ext>
                </a:extLst>
              </p:cNvPr>
              <p:cNvSpPr/>
              <p:nvPr/>
            </p:nvSpPr>
            <p:spPr>
              <a:xfrm>
                <a:off x="4727362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3">
                <a:extLst>
                  <a:ext uri="{FF2B5EF4-FFF2-40B4-BE49-F238E27FC236}">
                    <a16:creationId xmlns:a16="http://schemas.microsoft.com/office/drawing/2014/main" xmlns="" id="{66721B81-796F-4BB1-858C-3BDDC835A163}"/>
                  </a:ext>
                </a:extLst>
              </p:cNvPr>
              <p:cNvSpPr txBox="1"/>
              <p:nvPr/>
            </p:nvSpPr>
            <p:spPr>
              <a:xfrm>
                <a:off x="6757913" y="6275049"/>
                <a:ext cx="13722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Atomic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model</a:t>
                </a:r>
                <a:endParaRPr lang="es-ES" sz="1600" b="1" dirty="0"/>
              </a:p>
            </p:txBody>
          </p:sp>
        </p:grpSp>
        <p:sp>
          <p:nvSpPr>
            <p:cNvPr id="38" name="29 CuadroTexto">
              <a:extLst>
                <a:ext uri="{FF2B5EF4-FFF2-40B4-BE49-F238E27FC236}">
                  <a16:creationId xmlns:a16="http://schemas.microsoft.com/office/drawing/2014/main" xmlns="" id="{A5327776-F0B7-46F1-B5DA-4065BFBF08D9}"/>
                </a:ext>
              </a:extLst>
            </p:cNvPr>
            <p:cNvSpPr txBox="1"/>
            <p:nvPr/>
          </p:nvSpPr>
          <p:spPr>
            <a:xfrm>
              <a:off x="6672025" y="6566996"/>
              <a:ext cx="1544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(</a:t>
              </a:r>
              <a:r>
                <a:rPr lang="es-ES" sz="1100" dirty="0" err="1"/>
                <a:t>Khoshouei</a:t>
              </a:r>
              <a:r>
                <a:rPr lang="es-ES" sz="1100" dirty="0"/>
                <a:t> </a:t>
              </a:r>
              <a:r>
                <a:rPr lang="es-ES" sz="1100" i="1" dirty="0"/>
                <a:t>et al., </a:t>
              </a:r>
              <a:r>
                <a:rPr lang="es-ES" sz="1100" dirty="0"/>
                <a:t>2017)</a:t>
              </a:r>
            </a:p>
          </p:txBody>
        </p:sp>
      </p:grpSp>
      <p:grpSp>
        <p:nvGrpSpPr>
          <p:cNvPr id="42" name="35 Grupo">
            <a:extLst>
              <a:ext uri="{FF2B5EF4-FFF2-40B4-BE49-F238E27FC236}">
                <a16:creationId xmlns:a16="http://schemas.microsoft.com/office/drawing/2014/main" xmlns="" id="{642C5652-F187-487E-9060-B443660EA97D}"/>
              </a:ext>
            </a:extLst>
          </p:cNvPr>
          <p:cNvGrpSpPr/>
          <p:nvPr/>
        </p:nvGrpSpPr>
        <p:grpSpPr>
          <a:xfrm>
            <a:off x="860377" y="1557682"/>
            <a:ext cx="4287069" cy="3169664"/>
            <a:chOff x="340616" y="793730"/>
            <a:chExt cx="4675727" cy="3535245"/>
          </a:xfrm>
        </p:grpSpPr>
        <p:sp>
          <p:nvSpPr>
            <p:cNvPr id="43" name="4 Flecha curvada hacia arriba">
              <a:extLst>
                <a:ext uri="{FF2B5EF4-FFF2-40B4-BE49-F238E27FC236}">
                  <a16:creationId xmlns:a16="http://schemas.microsoft.com/office/drawing/2014/main" xmlns="" id="{7D913E68-CD78-47DC-B4DE-E61316CE6A02}"/>
                </a:ext>
              </a:extLst>
            </p:cNvPr>
            <p:cNvSpPr/>
            <p:nvPr/>
          </p:nvSpPr>
          <p:spPr>
            <a:xfrm rot="3660000">
              <a:off x="35935" y="1773004"/>
              <a:ext cx="1833209" cy="82709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xmlns="" id="{E096BEBF-4AA0-484F-895B-155F45624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CuadroTexto 30">
              <a:extLst>
                <a:ext uri="{FF2B5EF4-FFF2-40B4-BE49-F238E27FC236}">
                  <a16:creationId xmlns:a16="http://schemas.microsoft.com/office/drawing/2014/main" xmlns="" id="{77064A1C-6363-4420-B469-8C94C8C5AC51}"/>
                </a:ext>
              </a:extLst>
            </p:cNvPr>
            <p:cNvSpPr txBox="1"/>
            <p:nvPr/>
          </p:nvSpPr>
          <p:spPr>
            <a:xfrm>
              <a:off x="2876893" y="1002159"/>
              <a:ext cx="1365794" cy="377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/>
                <a:t>Density</a:t>
              </a:r>
              <a:r>
                <a:rPr lang="es-ES" sz="1600" b="1" dirty="0"/>
                <a:t> </a:t>
              </a:r>
              <a:r>
                <a:rPr lang="es-ES" sz="1600" b="1" dirty="0" err="1"/>
                <a:t>map</a:t>
              </a:r>
              <a:endParaRPr lang="es-ES" sz="1600" b="1" dirty="0"/>
            </a:p>
          </p:txBody>
        </p:sp>
        <p:sp>
          <p:nvSpPr>
            <p:cNvPr id="46" name="CuadroTexto 39">
              <a:extLst>
                <a:ext uri="{FF2B5EF4-FFF2-40B4-BE49-F238E27FC236}">
                  <a16:creationId xmlns:a16="http://schemas.microsoft.com/office/drawing/2014/main" xmlns="" id="{06768A5B-143D-4F42-9535-339EE0F782F9}"/>
                </a:ext>
              </a:extLst>
            </p:cNvPr>
            <p:cNvSpPr txBox="1"/>
            <p:nvPr/>
          </p:nvSpPr>
          <p:spPr>
            <a:xfrm>
              <a:off x="358047" y="1963698"/>
              <a:ext cx="1695180" cy="3432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b="1" dirty="0"/>
                <a:t>SPA/STA </a:t>
              </a:r>
              <a:r>
                <a:rPr lang="es-ES" sz="1400" b="1" dirty="0" err="1"/>
                <a:t>workflow</a:t>
              </a:r>
              <a:endParaRPr lang="es-ES" sz="1400" b="1" dirty="0"/>
            </a:p>
          </p:txBody>
        </p:sp>
        <p:pic>
          <p:nvPicPr>
            <p:cNvPr id="47" name="Imagen 19">
              <a:extLst>
                <a:ext uri="{FF2B5EF4-FFF2-40B4-BE49-F238E27FC236}">
                  <a16:creationId xmlns:a16="http://schemas.microsoft.com/office/drawing/2014/main" xmlns="" id="{F9F1C509-AA82-44BB-96B7-247D93BE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30" y="966078"/>
              <a:ext cx="916052" cy="877575"/>
            </a:xfrm>
            <a:prstGeom prst="rect">
              <a:avLst/>
            </a:prstGeom>
          </p:spPr>
        </p:pic>
        <p:sp>
          <p:nvSpPr>
            <p:cNvPr id="48" name="10 Rectángulo">
              <a:extLst>
                <a:ext uri="{FF2B5EF4-FFF2-40B4-BE49-F238E27FC236}">
                  <a16:creationId xmlns:a16="http://schemas.microsoft.com/office/drawing/2014/main" xmlns="" id="{27B4104B-3A57-44BB-B510-DAC75AF95591}"/>
                </a:ext>
              </a:extLst>
            </p:cNvPr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11 Rectángulo redondeado">
              <a:extLst>
                <a:ext uri="{FF2B5EF4-FFF2-40B4-BE49-F238E27FC236}">
                  <a16:creationId xmlns:a16="http://schemas.microsoft.com/office/drawing/2014/main" xmlns="" id="{5949CD65-71ED-484E-BBE8-884E02D0AF1A}"/>
                </a:ext>
              </a:extLst>
            </p:cNvPr>
            <p:cNvSpPr/>
            <p:nvPr/>
          </p:nvSpPr>
          <p:spPr>
            <a:xfrm>
              <a:off x="340616" y="793730"/>
              <a:ext cx="4675727" cy="35352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8" name="36 Grupo">
            <a:extLst>
              <a:ext uri="{FF2B5EF4-FFF2-40B4-BE49-F238E27FC236}">
                <a16:creationId xmlns:a16="http://schemas.microsoft.com/office/drawing/2014/main" xmlns="" id="{6A3B49A5-DD69-44EE-B166-2E938436084C}"/>
              </a:ext>
            </a:extLst>
          </p:cNvPr>
          <p:cNvGrpSpPr/>
          <p:nvPr/>
        </p:nvGrpSpPr>
        <p:grpSpPr>
          <a:xfrm>
            <a:off x="5226606" y="1759560"/>
            <a:ext cx="1646422" cy="2120566"/>
            <a:chOff x="-20706" y="4193301"/>
            <a:chExt cx="2060205" cy="2581580"/>
          </a:xfrm>
        </p:grpSpPr>
        <p:sp>
          <p:nvSpPr>
            <p:cNvPr id="59" name="CuadroTexto 1">
              <a:extLst>
                <a:ext uri="{FF2B5EF4-FFF2-40B4-BE49-F238E27FC236}">
                  <a16:creationId xmlns:a16="http://schemas.microsoft.com/office/drawing/2014/main" xmlns="" id="{2011FFCB-D8AD-40B1-B2D0-0F620DAF3275}"/>
                </a:ext>
              </a:extLst>
            </p:cNvPr>
            <p:cNvSpPr txBox="1"/>
            <p:nvPr/>
          </p:nvSpPr>
          <p:spPr>
            <a:xfrm>
              <a:off x="-20706" y="4193301"/>
              <a:ext cx="2060205" cy="43672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 err="1"/>
                <a:t>Model</a:t>
              </a:r>
              <a:r>
                <a:rPr lang="es-ES" sz="2000" b="1" dirty="0"/>
                <a:t> </a:t>
              </a:r>
              <a:r>
                <a:rPr lang="es-ES" sz="2000" b="1" dirty="0" err="1"/>
                <a:t>building</a:t>
              </a:r>
              <a:endParaRPr lang="es-ES" sz="2000" b="1" dirty="0"/>
            </a:p>
          </p:txBody>
        </p:sp>
        <p:pic>
          <p:nvPicPr>
            <p:cNvPr id="60" name="Imagen 49">
              <a:extLst>
                <a:ext uri="{FF2B5EF4-FFF2-40B4-BE49-F238E27FC236}">
                  <a16:creationId xmlns:a16="http://schemas.microsoft.com/office/drawing/2014/main" xmlns="" id="{C95F71FF-4C78-44C2-90A1-741CACCB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140" y="4629474"/>
              <a:ext cx="1020596" cy="2145407"/>
            </a:xfrm>
            <a:prstGeom prst="rect">
              <a:avLst/>
            </a:prstGeom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5</a:t>
            </a:fld>
            <a:endParaRPr lang="es-ES"/>
          </a:p>
        </p:txBody>
      </p:sp>
      <p:grpSp>
        <p:nvGrpSpPr>
          <p:cNvPr id="5" name="4 Grupo"/>
          <p:cNvGrpSpPr/>
          <p:nvPr/>
        </p:nvGrpSpPr>
        <p:grpSpPr>
          <a:xfrm>
            <a:off x="443348" y="4922025"/>
            <a:ext cx="4160976" cy="1892674"/>
            <a:chOff x="443348" y="4922025"/>
            <a:chExt cx="4160976" cy="1892674"/>
          </a:xfrm>
        </p:grpSpPr>
        <p:sp>
          <p:nvSpPr>
            <p:cNvPr id="61" name="1 Rectángulo">
              <a:extLst>
                <a:ext uri="{FF2B5EF4-FFF2-40B4-BE49-F238E27FC236}">
                  <a16:creationId xmlns:a16="http://schemas.microsoft.com/office/drawing/2014/main" xmlns="" id="{8E4F9E11-F2B4-4B74-9B27-40384F21F35F}"/>
                </a:ext>
              </a:extLst>
            </p:cNvPr>
            <p:cNvSpPr/>
            <p:nvPr/>
          </p:nvSpPr>
          <p:spPr>
            <a:xfrm>
              <a:off x="443348" y="4922025"/>
              <a:ext cx="2959080" cy="92333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txBody>
            <a:bodyPr wrap="none">
              <a:spAutoFit/>
            </a:bodyPr>
            <a:lstStyle/>
            <a:p>
              <a:r>
                <a:rPr lang="es-ES" b="1" dirty="0" err="1">
                  <a:solidFill>
                    <a:srgbClr val="FF0000"/>
                  </a:solidFill>
                </a:rPr>
                <a:t>Best</a:t>
              </a:r>
              <a:r>
                <a:rPr lang="es-ES" b="1" dirty="0">
                  <a:solidFill>
                    <a:srgbClr val="FF0000"/>
                  </a:solidFill>
                </a:rPr>
                <a:t> </a:t>
              </a:r>
              <a:r>
                <a:rPr lang="es-ES" b="1" dirty="0" err="1">
                  <a:solidFill>
                    <a:srgbClr val="FF0000"/>
                  </a:solidFill>
                </a:rPr>
                <a:t>map</a:t>
              </a:r>
              <a:r>
                <a:rPr lang="es-ES" b="1" dirty="0">
                  <a:solidFill>
                    <a:srgbClr val="FF0000"/>
                  </a:solidFill>
                </a:rPr>
                <a:t> !!!</a:t>
              </a:r>
            </a:p>
            <a:p>
              <a:r>
                <a:rPr lang="es-ES" b="1" dirty="0" err="1">
                  <a:solidFill>
                    <a:srgbClr val="FF0000"/>
                  </a:solidFill>
                </a:rPr>
                <a:t>Resolution</a:t>
              </a:r>
              <a:r>
                <a:rPr lang="es-ES" b="1" dirty="0">
                  <a:solidFill>
                    <a:srgbClr val="FF0000"/>
                  </a:solidFill>
                </a:rPr>
                <a:t> (global and local):</a:t>
              </a:r>
            </a:p>
            <a:p>
              <a:r>
                <a:rPr lang="es-ES" b="1" dirty="0">
                  <a:solidFill>
                    <a:srgbClr val="FF0000"/>
                  </a:solidFill>
                </a:rPr>
                <a:t>	&lt; 4.0 to 4.5 Å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xmlns="" id="{75DB0CFC-AC83-4EBA-84B5-DC36C437C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206" y="5681616"/>
              <a:ext cx="1828118" cy="1133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3" name="Imagen 3">
            <a:extLst>
              <a:ext uri="{FF2B5EF4-FFF2-40B4-BE49-F238E27FC236}">
                <a16:creationId xmlns:a16="http://schemas.microsoft.com/office/drawing/2014/main" xmlns="" id="{F6017CC9-5CDA-4404-984F-3C831C143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322" y="2236177"/>
            <a:ext cx="3461162" cy="23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7" name="21 Grupo">
            <a:extLst>
              <a:ext uri="{FF2B5EF4-FFF2-40B4-BE49-F238E27FC236}">
                <a16:creationId xmlns:a16="http://schemas.microsoft.com/office/drawing/2014/main" xmlns="" id="{23F4ECCD-EF32-414D-B0C7-A866FB4271F5}"/>
              </a:ext>
            </a:extLst>
          </p:cNvPr>
          <p:cNvGrpSpPr/>
          <p:nvPr/>
        </p:nvGrpSpPr>
        <p:grpSpPr>
          <a:xfrm flipH="1">
            <a:off x="3337613" y="2726531"/>
            <a:ext cx="1016547" cy="3080406"/>
            <a:chOff x="6636275" y="2916499"/>
            <a:chExt cx="1182039" cy="3435692"/>
          </a:xfrm>
        </p:grpSpPr>
        <p:sp>
          <p:nvSpPr>
            <p:cNvPr id="29" name="25 Flecha curvada hacia arriba">
              <a:extLst>
                <a:ext uri="{FF2B5EF4-FFF2-40B4-BE49-F238E27FC236}">
                  <a16:creationId xmlns:a16="http://schemas.microsoft.com/office/drawing/2014/main" xmlns="" id="{AFD333A5-0391-4453-883A-70289BCB86D2}"/>
                </a:ext>
              </a:extLst>
            </p:cNvPr>
            <p:cNvSpPr/>
            <p:nvPr/>
          </p:nvSpPr>
          <p:spPr>
            <a:xfrm rot="5940000" flipV="1">
              <a:off x="5595642" y="4328841"/>
              <a:ext cx="3063983" cy="982717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26 Rectángulo">
              <a:extLst>
                <a:ext uri="{FF2B5EF4-FFF2-40B4-BE49-F238E27FC236}">
                  <a16:creationId xmlns:a16="http://schemas.microsoft.com/office/drawing/2014/main" xmlns="" id="{43B4AAB3-D615-4CF6-8B19-D0B01FE3A529}"/>
                </a:ext>
              </a:extLst>
            </p:cNvPr>
            <p:cNvSpPr/>
            <p:nvPr/>
          </p:nvSpPr>
          <p:spPr>
            <a:xfrm rot="540000">
              <a:off x="6731604" y="2916499"/>
              <a:ext cx="1086710" cy="1886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5 Grupo">
            <a:extLst>
              <a:ext uri="{FF2B5EF4-FFF2-40B4-BE49-F238E27FC236}">
                <a16:creationId xmlns:a16="http://schemas.microsoft.com/office/drawing/2014/main" xmlns="" id="{2D516EA7-5FE2-495F-9EF6-7CE5FA5B797D}"/>
              </a:ext>
            </a:extLst>
          </p:cNvPr>
          <p:cNvGrpSpPr/>
          <p:nvPr/>
        </p:nvGrpSpPr>
        <p:grpSpPr>
          <a:xfrm>
            <a:off x="4716863" y="3935707"/>
            <a:ext cx="3364309" cy="2835149"/>
            <a:chOff x="4546725" y="3666458"/>
            <a:chExt cx="3669312" cy="3162148"/>
          </a:xfrm>
        </p:grpSpPr>
        <p:grpSp>
          <p:nvGrpSpPr>
            <p:cNvPr id="37" name="34 Grupo">
              <a:extLst>
                <a:ext uri="{FF2B5EF4-FFF2-40B4-BE49-F238E27FC236}">
                  <a16:creationId xmlns:a16="http://schemas.microsoft.com/office/drawing/2014/main" xmlns="" id="{DC1154C7-303C-442D-A8B0-E6E76ED7764A}"/>
                </a:ext>
              </a:extLst>
            </p:cNvPr>
            <p:cNvGrpSpPr/>
            <p:nvPr/>
          </p:nvGrpSpPr>
          <p:grpSpPr>
            <a:xfrm>
              <a:off x="4546725" y="3666458"/>
              <a:ext cx="3583423" cy="3120796"/>
              <a:chOff x="4546725" y="3666458"/>
              <a:chExt cx="3583423" cy="3120796"/>
            </a:xfrm>
          </p:grpSpPr>
          <p:pic>
            <p:nvPicPr>
              <p:cNvPr id="39" name="Picture 3">
                <a:extLst>
                  <a:ext uri="{FF2B5EF4-FFF2-40B4-BE49-F238E27FC236}">
                    <a16:creationId xmlns:a16="http://schemas.microsoft.com/office/drawing/2014/main" xmlns="" id="{EC05FB85-D61F-49D2-B27E-748329137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725" y="3666458"/>
                <a:ext cx="2956254" cy="312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31 Rectángulo">
                <a:extLst>
                  <a:ext uri="{FF2B5EF4-FFF2-40B4-BE49-F238E27FC236}">
                    <a16:creationId xmlns:a16="http://schemas.microsoft.com/office/drawing/2014/main" xmlns="" id="{52D59966-2846-4EDE-AAD3-E35E9B1B3757}"/>
                  </a:ext>
                </a:extLst>
              </p:cNvPr>
              <p:cNvSpPr/>
              <p:nvPr/>
            </p:nvSpPr>
            <p:spPr>
              <a:xfrm>
                <a:off x="4727362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uadroTexto 3">
                <a:extLst>
                  <a:ext uri="{FF2B5EF4-FFF2-40B4-BE49-F238E27FC236}">
                    <a16:creationId xmlns:a16="http://schemas.microsoft.com/office/drawing/2014/main" xmlns="" id="{66721B81-796F-4BB1-858C-3BDDC835A163}"/>
                  </a:ext>
                </a:extLst>
              </p:cNvPr>
              <p:cNvSpPr txBox="1"/>
              <p:nvPr/>
            </p:nvSpPr>
            <p:spPr>
              <a:xfrm>
                <a:off x="6757913" y="6275049"/>
                <a:ext cx="13722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Atomic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model</a:t>
                </a:r>
                <a:endParaRPr lang="es-ES" sz="1600" b="1" dirty="0"/>
              </a:p>
            </p:txBody>
          </p:sp>
        </p:grpSp>
        <p:sp>
          <p:nvSpPr>
            <p:cNvPr id="38" name="29 CuadroTexto">
              <a:extLst>
                <a:ext uri="{FF2B5EF4-FFF2-40B4-BE49-F238E27FC236}">
                  <a16:creationId xmlns:a16="http://schemas.microsoft.com/office/drawing/2014/main" xmlns="" id="{A5327776-F0B7-46F1-B5DA-4065BFBF08D9}"/>
                </a:ext>
              </a:extLst>
            </p:cNvPr>
            <p:cNvSpPr txBox="1"/>
            <p:nvPr/>
          </p:nvSpPr>
          <p:spPr>
            <a:xfrm>
              <a:off x="6672025" y="6566996"/>
              <a:ext cx="1544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(</a:t>
              </a:r>
              <a:r>
                <a:rPr lang="es-ES" sz="1100" dirty="0" err="1"/>
                <a:t>Khoshouei</a:t>
              </a:r>
              <a:r>
                <a:rPr lang="es-ES" sz="1100" dirty="0"/>
                <a:t> </a:t>
              </a:r>
              <a:r>
                <a:rPr lang="es-ES" sz="1100" i="1" dirty="0"/>
                <a:t>et al., </a:t>
              </a:r>
              <a:r>
                <a:rPr lang="es-ES" sz="1100" dirty="0"/>
                <a:t>2017)</a:t>
              </a:r>
            </a:p>
          </p:txBody>
        </p:sp>
      </p:grpSp>
      <p:grpSp>
        <p:nvGrpSpPr>
          <p:cNvPr id="42" name="35 Grupo">
            <a:extLst>
              <a:ext uri="{FF2B5EF4-FFF2-40B4-BE49-F238E27FC236}">
                <a16:creationId xmlns:a16="http://schemas.microsoft.com/office/drawing/2014/main" xmlns="" id="{642C5652-F187-487E-9060-B443660EA97D}"/>
              </a:ext>
            </a:extLst>
          </p:cNvPr>
          <p:cNvGrpSpPr/>
          <p:nvPr/>
        </p:nvGrpSpPr>
        <p:grpSpPr>
          <a:xfrm>
            <a:off x="860377" y="1557682"/>
            <a:ext cx="4287069" cy="3169664"/>
            <a:chOff x="340616" y="793730"/>
            <a:chExt cx="4675727" cy="3535245"/>
          </a:xfrm>
        </p:grpSpPr>
        <p:sp>
          <p:nvSpPr>
            <p:cNvPr id="43" name="4 Flecha curvada hacia arriba">
              <a:extLst>
                <a:ext uri="{FF2B5EF4-FFF2-40B4-BE49-F238E27FC236}">
                  <a16:creationId xmlns:a16="http://schemas.microsoft.com/office/drawing/2014/main" xmlns="" id="{7D913E68-CD78-47DC-B4DE-E61316CE6A02}"/>
                </a:ext>
              </a:extLst>
            </p:cNvPr>
            <p:cNvSpPr/>
            <p:nvPr/>
          </p:nvSpPr>
          <p:spPr>
            <a:xfrm rot="3660000">
              <a:off x="35935" y="1773004"/>
              <a:ext cx="1833209" cy="82709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xmlns="" id="{E096BEBF-4AA0-484F-895B-155F45624F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CuadroTexto 30">
              <a:extLst>
                <a:ext uri="{FF2B5EF4-FFF2-40B4-BE49-F238E27FC236}">
                  <a16:creationId xmlns:a16="http://schemas.microsoft.com/office/drawing/2014/main" xmlns="" id="{77064A1C-6363-4420-B469-8C94C8C5AC51}"/>
                </a:ext>
              </a:extLst>
            </p:cNvPr>
            <p:cNvSpPr txBox="1"/>
            <p:nvPr/>
          </p:nvSpPr>
          <p:spPr>
            <a:xfrm>
              <a:off x="2876893" y="1002159"/>
              <a:ext cx="1365794" cy="377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/>
                <a:t>Density</a:t>
              </a:r>
              <a:r>
                <a:rPr lang="es-ES" sz="1600" b="1" dirty="0"/>
                <a:t> </a:t>
              </a:r>
              <a:r>
                <a:rPr lang="es-ES" sz="1600" b="1" dirty="0" err="1"/>
                <a:t>map</a:t>
              </a:r>
              <a:endParaRPr lang="es-ES" sz="1600" b="1" dirty="0"/>
            </a:p>
          </p:txBody>
        </p:sp>
        <p:sp>
          <p:nvSpPr>
            <p:cNvPr id="46" name="CuadroTexto 39">
              <a:extLst>
                <a:ext uri="{FF2B5EF4-FFF2-40B4-BE49-F238E27FC236}">
                  <a16:creationId xmlns:a16="http://schemas.microsoft.com/office/drawing/2014/main" xmlns="" id="{06768A5B-143D-4F42-9535-339EE0F782F9}"/>
                </a:ext>
              </a:extLst>
            </p:cNvPr>
            <p:cNvSpPr txBox="1"/>
            <p:nvPr/>
          </p:nvSpPr>
          <p:spPr>
            <a:xfrm>
              <a:off x="358047" y="1963698"/>
              <a:ext cx="1695180" cy="3432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b="1" dirty="0"/>
                <a:t>SPA/STA </a:t>
              </a:r>
              <a:r>
                <a:rPr lang="es-ES" sz="1400" b="1" dirty="0" err="1"/>
                <a:t>workflow</a:t>
              </a:r>
              <a:endParaRPr lang="es-ES" sz="1400" b="1" dirty="0"/>
            </a:p>
          </p:txBody>
        </p:sp>
        <p:pic>
          <p:nvPicPr>
            <p:cNvPr id="47" name="Imagen 19">
              <a:extLst>
                <a:ext uri="{FF2B5EF4-FFF2-40B4-BE49-F238E27FC236}">
                  <a16:creationId xmlns:a16="http://schemas.microsoft.com/office/drawing/2014/main" xmlns="" id="{F9F1C509-AA82-44BB-96B7-247D93BE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30" y="966078"/>
              <a:ext cx="916052" cy="877575"/>
            </a:xfrm>
            <a:prstGeom prst="rect">
              <a:avLst/>
            </a:prstGeom>
          </p:spPr>
        </p:pic>
        <p:sp>
          <p:nvSpPr>
            <p:cNvPr id="48" name="10 Rectángulo">
              <a:extLst>
                <a:ext uri="{FF2B5EF4-FFF2-40B4-BE49-F238E27FC236}">
                  <a16:creationId xmlns:a16="http://schemas.microsoft.com/office/drawing/2014/main" xmlns="" id="{27B4104B-3A57-44BB-B510-DAC75AF95591}"/>
                </a:ext>
              </a:extLst>
            </p:cNvPr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11 Rectángulo redondeado">
              <a:extLst>
                <a:ext uri="{FF2B5EF4-FFF2-40B4-BE49-F238E27FC236}">
                  <a16:creationId xmlns:a16="http://schemas.microsoft.com/office/drawing/2014/main" xmlns="" id="{5949CD65-71ED-484E-BBE8-884E02D0AF1A}"/>
                </a:ext>
              </a:extLst>
            </p:cNvPr>
            <p:cNvSpPr/>
            <p:nvPr/>
          </p:nvSpPr>
          <p:spPr>
            <a:xfrm>
              <a:off x="340616" y="793730"/>
              <a:ext cx="4675727" cy="35352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6962757" y="1530418"/>
            <a:ext cx="4404676" cy="4283927"/>
            <a:chOff x="6962757" y="1530418"/>
            <a:chExt cx="4404676" cy="4283927"/>
          </a:xfrm>
        </p:grpSpPr>
        <p:grpSp>
          <p:nvGrpSpPr>
            <p:cNvPr id="23" name="22 Grupo">
              <a:extLst>
                <a:ext uri="{FF2B5EF4-FFF2-40B4-BE49-F238E27FC236}">
                  <a16:creationId xmlns:a16="http://schemas.microsoft.com/office/drawing/2014/main" xmlns="" id="{DA4164D1-65CD-4AAF-AFFC-77FA1AF402BB}"/>
                </a:ext>
              </a:extLst>
            </p:cNvPr>
            <p:cNvGrpSpPr/>
            <p:nvPr/>
          </p:nvGrpSpPr>
          <p:grpSpPr>
            <a:xfrm rot="21300000">
              <a:off x="7717901" y="2733939"/>
              <a:ext cx="1083785" cy="3080406"/>
              <a:chOff x="6636275" y="2916499"/>
              <a:chExt cx="1182039" cy="3435692"/>
            </a:xfrm>
          </p:grpSpPr>
          <p:sp>
            <p:nvSpPr>
              <p:cNvPr id="34" name="23 Flecha curvada hacia arriba">
                <a:extLst>
                  <a:ext uri="{FF2B5EF4-FFF2-40B4-BE49-F238E27FC236}">
                    <a16:creationId xmlns:a16="http://schemas.microsoft.com/office/drawing/2014/main" xmlns="" id="{63533134-61E4-4AED-A3EA-83A705E4F03B}"/>
                  </a:ext>
                </a:extLst>
              </p:cNvPr>
              <p:cNvSpPr/>
              <p:nvPr/>
            </p:nvSpPr>
            <p:spPr>
              <a:xfrm rot="5940000" flipV="1">
                <a:off x="5595642" y="4328841"/>
                <a:ext cx="3063983" cy="982717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24 Rectángulo">
                <a:extLst>
                  <a:ext uri="{FF2B5EF4-FFF2-40B4-BE49-F238E27FC236}">
                    <a16:creationId xmlns:a16="http://schemas.microsoft.com/office/drawing/2014/main" xmlns="" id="{A6DD9C15-C031-4CEB-A3A0-C339DF661012}"/>
                  </a:ext>
                </a:extLst>
              </p:cNvPr>
              <p:cNvSpPr/>
              <p:nvPr/>
            </p:nvSpPr>
            <p:spPr>
              <a:xfrm rot="540000">
                <a:off x="6731604" y="2916499"/>
                <a:ext cx="1086710" cy="1886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12 Grupo">
              <a:extLst>
                <a:ext uri="{FF2B5EF4-FFF2-40B4-BE49-F238E27FC236}">
                  <a16:creationId xmlns:a16="http://schemas.microsoft.com/office/drawing/2014/main" xmlns="" id="{F296F0E6-E164-49DC-968A-07C8D32729CA}"/>
                </a:ext>
              </a:extLst>
            </p:cNvPr>
            <p:cNvGrpSpPr/>
            <p:nvPr/>
          </p:nvGrpSpPr>
          <p:grpSpPr>
            <a:xfrm>
              <a:off x="6962757" y="1530418"/>
              <a:ext cx="4404676" cy="3002895"/>
              <a:chOff x="4666574" y="737654"/>
              <a:chExt cx="4153897" cy="297937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xmlns="" id="{8BBC1DAD-C2D2-422B-899A-B142C5FEF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726" y="737654"/>
                <a:ext cx="1953795" cy="2259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14 Rectángulo">
                <a:extLst>
                  <a:ext uri="{FF2B5EF4-FFF2-40B4-BE49-F238E27FC236}">
                    <a16:creationId xmlns:a16="http://schemas.microsoft.com/office/drawing/2014/main" xmlns="" id="{9F557874-84C4-4F2F-A5B3-D432C1181B1A}"/>
                  </a:ext>
                </a:extLst>
              </p:cNvPr>
              <p:cNvSpPr/>
              <p:nvPr/>
            </p:nvSpPr>
            <p:spPr>
              <a:xfrm>
                <a:off x="4824678" y="3129138"/>
                <a:ext cx="2627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a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141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</a:p>
            </p:txBody>
          </p:sp>
          <p:sp>
            <p:nvSpPr>
              <p:cNvPr id="53" name="15 Rectángulo">
                <a:extLst>
                  <a:ext uri="{FF2B5EF4-FFF2-40B4-BE49-F238E27FC236}">
                    <a16:creationId xmlns:a16="http://schemas.microsoft.com/office/drawing/2014/main" xmlns="" id="{B5B35336-198F-47E9-916A-D39B1E25AE63}"/>
                  </a:ext>
                </a:extLst>
              </p:cNvPr>
              <p:cNvSpPr/>
              <p:nvPr/>
            </p:nvSpPr>
            <p:spPr>
              <a:xfrm>
                <a:off x="4824678" y="3347700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b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146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  <a:endParaRPr lang="es-ES" dirty="0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xmlns="" id="{1C94D04F-15B8-4139-9AEF-E524E6C95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304" y="1485023"/>
                <a:ext cx="1410191" cy="1410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17 Rectángulo">
                <a:extLst>
                  <a:ext uri="{FF2B5EF4-FFF2-40B4-BE49-F238E27FC236}">
                    <a16:creationId xmlns:a16="http://schemas.microsoft.com/office/drawing/2014/main" xmlns="" id="{47B61E14-DA76-4BBE-8002-8D6CB83249D4}"/>
                  </a:ext>
                </a:extLst>
              </p:cNvPr>
              <p:cNvSpPr/>
              <p:nvPr/>
            </p:nvSpPr>
            <p:spPr>
              <a:xfrm>
                <a:off x="7553177" y="3068960"/>
                <a:ext cx="920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4</a:t>
                </a:r>
                <a:r>
                  <a:rPr lang="es-ES" i="1" dirty="0"/>
                  <a:t> HEME</a:t>
                </a:r>
                <a:endParaRPr lang="es-ES" dirty="0"/>
              </a:p>
            </p:txBody>
          </p:sp>
          <p:sp>
            <p:nvSpPr>
              <p:cNvPr id="56" name="18 Rectángulo redondeado">
                <a:extLst>
                  <a:ext uri="{FF2B5EF4-FFF2-40B4-BE49-F238E27FC236}">
                    <a16:creationId xmlns:a16="http://schemas.microsoft.com/office/drawing/2014/main" xmlns="" id="{B46C99E9-8785-4FE7-84C0-4EB90CA3BD04}"/>
                  </a:ext>
                </a:extLst>
              </p:cNvPr>
              <p:cNvSpPr/>
              <p:nvPr/>
            </p:nvSpPr>
            <p:spPr>
              <a:xfrm>
                <a:off x="4666574" y="764704"/>
                <a:ext cx="4153897" cy="295232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19 Rectángulo">
                <a:extLst>
                  <a:ext uri="{FF2B5EF4-FFF2-40B4-BE49-F238E27FC236}">
                    <a16:creationId xmlns:a16="http://schemas.microsoft.com/office/drawing/2014/main" xmlns="" id="{98ED913E-DDED-497A-A71C-5860B2156AFD}"/>
                  </a:ext>
                </a:extLst>
              </p:cNvPr>
              <p:cNvSpPr/>
              <p:nvPr/>
            </p:nvSpPr>
            <p:spPr>
              <a:xfrm>
                <a:off x="5358170" y="2924944"/>
                <a:ext cx="13227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100" dirty="0"/>
                  <a:t>www.cellsignal.com</a:t>
                </a:r>
              </a:p>
            </p:txBody>
          </p:sp>
        </p:grpSp>
      </p:grpSp>
      <p:grpSp>
        <p:nvGrpSpPr>
          <p:cNvPr id="58" name="36 Grupo">
            <a:extLst>
              <a:ext uri="{FF2B5EF4-FFF2-40B4-BE49-F238E27FC236}">
                <a16:creationId xmlns:a16="http://schemas.microsoft.com/office/drawing/2014/main" xmlns="" id="{6A3B49A5-DD69-44EE-B166-2E938436084C}"/>
              </a:ext>
            </a:extLst>
          </p:cNvPr>
          <p:cNvGrpSpPr/>
          <p:nvPr/>
        </p:nvGrpSpPr>
        <p:grpSpPr>
          <a:xfrm>
            <a:off x="5226606" y="1759560"/>
            <a:ext cx="1646422" cy="2120566"/>
            <a:chOff x="-20706" y="4193301"/>
            <a:chExt cx="2060205" cy="2581580"/>
          </a:xfrm>
        </p:grpSpPr>
        <p:sp>
          <p:nvSpPr>
            <p:cNvPr id="59" name="CuadroTexto 1">
              <a:extLst>
                <a:ext uri="{FF2B5EF4-FFF2-40B4-BE49-F238E27FC236}">
                  <a16:creationId xmlns:a16="http://schemas.microsoft.com/office/drawing/2014/main" xmlns="" id="{2011FFCB-D8AD-40B1-B2D0-0F620DAF3275}"/>
                </a:ext>
              </a:extLst>
            </p:cNvPr>
            <p:cNvSpPr txBox="1"/>
            <p:nvPr/>
          </p:nvSpPr>
          <p:spPr>
            <a:xfrm>
              <a:off x="-20706" y="4193301"/>
              <a:ext cx="2060205" cy="43672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 err="1"/>
                <a:t>Model</a:t>
              </a:r>
              <a:r>
                <a:rPr lang="es-ES" sz="2000" b="1" dirty="0"/>
                <a:t> </a:t>
              </a:r>
              <a:r>
                <a:rPr lang="es-ES" sz="2000" b="1" dirty="0" err="1"/>
                <a:t>building</a:t>
              </a:r>
              <a:endParaRPr lang="es-ES" sz="2000" b="1" dirty="0"/>
            </a:p>
          </p:txBody>
        </p:sp>
        <p:pic>
          <p:nvPicPr>
            <p:cNvPr id="60" name="Imagen 49">
              <a:extLst>
                <a:ext uri="{FF2B5EF4-FFF2-40B4-BE49-F238E27FC236}">
                  <a16:creationId xmlns:a16="http://schemas.microsoft.com/office/drawing/2014/main" xmlns="" id="{C95F71FF-4C78-44C2-90A1-741CACCB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140" y="4629474"/>
              <a:ext cx="1020596" cy="2145407"/>
            </a:xfrm>
            <a:prstGeom prst="rect">
              <a:avLst/>
            </a:prstGeom>
          </p:spPr>
        </p:pic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A8134D6-83A1-42F9-BC60-4F44F347A688}"/>
              </a:ext>
            </a:extLst>
          </p:cNvPr>
          <p:cNvSpPr txBox="1"/>
          <p:nvPr/>
        </p:nvSpPr>
        <p:spPr>
          <a:xfrm>
            <a:off x="9261101" y="5029977"/>
            <a:ext cx="254621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b="1" dirty="0"/>
              <a:t>In real </a:t>
            </a:r>
            <a:r>
              <a:rPr lang="es-ES" b="1" dirty="0" err="1"/>
              <a:t>world</a:t>
            </a:r>
            <a:r>
              <a:rPr lang="es-ES" b="1" dirty="0"/>
              <a:t> </a:t>
            </a:r>
            <a:r>
              <a:rPr lang="es-ES" b="1" dirty="0" err="1"/>
              <a:t>sometimes</a:t>
            </a:r>
            <a:r>
              <a:rPr lang="es-ES" b="1" dirty="0"/>
              <a:t> </a:t>
            </a:r>
          </a:p>
          <a:p>
            <a:r>
              <a:rPr lang="es-ES" b="1" dirty="0" err="1"/>
              <a:t>you</a:t>
            </a:r>
            <a:r>
              <a:rPr lang="es-ES" b="1" dirty="0"/>
              <a:t> </a:t>
            </a:r>
            <a:r>
              <a:rPr lang="es-ES" b="1" dirty="0" err="1"/>
              <a:t>don’t</a:t>
            </a:r>
            <a:r>
              <a:rPr lang="es-ES" b="1" dirty="0"/>
              <a:t> </a:t>
            </a:r>
            <a:r>
              <a:rPr lang="es-ES" b="1" dirty="0" err="1"/>
              <a:t>have</a:t>
            </a:r>
            <a:r>
              <a:rPr lang="es-ES" b="1" dirty="0"/>
              <a:t> </a:t>
            </a:r>
            <a:r>
              <a:rPr lang="es-ES" b="1" dirty="0" err="1"/>
              <a:t>all</a:t>
            </a:r>
            <a:r>
              <a:rPr lang="es-ES" b="1" dirty="0"/>
              <a:t> data</a:t>
            </a:r>
          </a:p>
        </p:txBody>
      </p:sp>
      <p:sp>
        <p:nvSpPr>
          <p:cNvPr id="61" name="1 Rectángulo">
            <a:extLst>
              <a:ext uri="{FF2B5EF4-FFF2-40B4-BE49-F238E27FC236}">
                <a16:creationId xmlns:a16="http://schemas.microsoft.com/office/drawing/2014/main" xmlns="" id="{8E4F9E11-F2B4-4B74-9B27-40384F21F35F}"/>
              </a:ext>
            </a:extLst>
          </p:cNvPr>
          <p:cNvSpPr/>
          <p:nvPr/>
        </p:nvSpPr>
        <p:spPr>
          <a:xfrm>
            <a:off x="443348" y="4922025"/>
            <a:ext cx="2959080" cy="92333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Best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map</a:t>
            </a:r>
            <a:r>
              <a:rPr lang="es-ES" b="1" dirty="0">
                <a:solidFill>
                  <a:srgbClr val="FF0000"/>
                </a:solidFill>
              </a:rPr>
              <a:t> !!!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Resolution</a:t>
            </a:r>
            <a:r>
              <a:rPr lang="es-ES" b="1" dirty="0">
                <a:solidFill>
                  <a:srgbClr val="FF0000"/>
                </a:solidFill>
              </a:rPr>
              <a:t> (global and local):</a:t>
            </a:r>
          </a:p>
          <a:p>
            <a:r>
              <a:rPr lang="es-ES" b="1" dirty="0">
                <a:solidFill>
                  <a:srgbClr val="FF0000"/>
                </a:solidFill>
              </a:rPr>
              <a:t>	&lt; 4.0 to 4.5 Å</a:t>
            </a:r>
          </a:p>
        </p:txBody>
      </p:sp>
    </p:spTree>
    <p:extLst>
      <p:ext uri="{BB962C8B-B14F-4D97-AF65-F5344CB8AC3E}">
        <p14:creationId xmlns:p14="http://schemas.microsoft.com/office/powerpoint/2010/main" val="353522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1 Rectángulo">
            <a:extLst>
              <a:ext uri="{FF2B5EF4-FFF2-40B4-BE49-F238E27FC236}">
                <a16:creationId xmlns:a16="http://schemas.microsoft.com/office/drawing/2014/main" xmlns="" id="{8E4F9E11-F2B4-4B74-9B27-40384F21F35F}"/>
              </a:ext>
            </a:extLst>
          </p:cNvPr>
          <p:cNvSpPr/>
          <p:nvPr/>
        </p:nvSpPr>
        <p:spPr>
          <a:xfrm>
            <a:off x="443348" y="4922025"/>
            <a:ext cx="2959080" cy="92333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</a:rPr>
              <a:t>Best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err="1">
                <a:solidFill>
                  <a:srgbClr val="FF0000"/>
                </a:solidFill>
              </a:rPr>
              <a:t>map</a:t>
            </a:r>
            <a:r>
              <a:rPr lang="es-ES" b="1" dirty="0">
                <a:solidFill>
                  <a:srgbClr val="FF0000"/>
                </a:solidFill>
              </a:rPr>
              <a:t> !!!</a:t>
            </a:r>
          </a:p>
          <a:p>
            <a:r>
              <a:rPr lang="es-ES" b="1" dirty="0" err="1">
                <a:solidFill>
                  <a:srgbClr val="FF0000"/>
                </a:solidFill>
              </a:rPr>
              <a:t>Resolution</a:t>
            </a:r>
            <a:r>
              <a:rPr lang="es-ES" b="1" dirty="0">
                <a:solidFill>
                  <a:srgbClr val="FF0000"/>
                </a:solidFill>
              </a:rPr>
              <a:t> (global and local):</a:t>
            </a:r>
          </a:p>
          <a:p>
            <a:r>
              <a:rPr lang="es-ES" b="1" dirty="0">
                <a:solidFill>
                  <a:srgbClr val="FF0000"/>
                </a:solidFill>
              </a:rPr>
              <a:t>	&lt; 4.0 to 4.5 Å</a:t>
            </a:r>
          </a:p>
        </p:txBody>
      </p:sp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EB464D8E-6931-41D3-B902-9F8F08814D04}"/>
              </a:ext>
            </a:extLst>
          </p:cNvPr>
          <p:cNvGrpSpPr/>
          <p:nvPr/>
        </p:nvGrpSpPr>
        <p:grpSpPr>
          <a:xfrm>
            <a:off x="860377" y="1530418"/>
            <a:ext cx="10507056" cy="5240438"/>
            <a:chOff x="340616" y="983750"/>
            <a:chExt cx="11459608" cy="5844856"/>
          </a:xfrm>
        </p:grpSpPr>
        <p:grpSp>
          <p:nvGrpSpPr>
            <p:cNvPr id="22" name="33 Grupo">
              <a:extLst>
                <a:ext uri="{FF2B5EF4-FFF2-40B4-BE49-F238E27FC236}">
                  <a16:creationId xmlns:a16="http://schemas.microsoft.com/office/drawing/2014/main" xmlns="" id="{6FF8F790-3656-4F7A-8328-A164F0B9A126}"/>
                </a:ext>
              </a:extLst>
            </p:cNvPr>
            <p:cNvGrpSpPr/>
            <p:nvPr/>
          </p:nvGrpSpPr>
          <p:grpSpPr>
            <a:xfrm>
              <a:off x="3042434" y="2317819"/>
              <a:ext cx="5959437" cy="3443954"/>
              <a:chOff x="3042434" y="2097391"/>
              <a:chExt cx="5959437" cy="3443954"/>
            </a:xfrm>
          </p:grpSpPr>
          <p:grpSp>
            <p:nvGrpSpPr>
              <p:cNvPr id="23" name="22 Grupo">
                <a:extLst>
                  <a:ext uri="{FF2B5EF4-FFF2-40B4-BE49-F238E27FC236}">
                    <a16:creationId xmlns:a16="http://schemas.microsoft.com/office/drawing/2014/main" xmlns="" id="{DA4164D1-65CD-4AAF-AFFC-77FA1AF402BB}"/>
                  </a:ext>
                </a:extLst>
              </p:cNvPr>
              <p:cNvGrpSpPr/>
              <p:nvPr/>
            </p:nvGrpSpPr>
            <p:grpSpPr>
              <a:xfrm rot="21300000">
                <a:off x="7819832" y="2105653"/>
                <a:ext cx="1182039" cy="3435692"/>
                <a:chOff x="6636275" y="2916499"/>
                <a:chExt cx="1182039" cy="3435692"/>
              </a:xfrm>
            </p:grpSpPr>
            <p:sp>
              <p:nvSpPr>
                <p:cNvPr id="34" name="23 Flecha curvada hacia arriba">
                  <a:extLst>
                    <a:ext uri="{FF2B5EF4-FFF2-40B4-BE49-F238E27FC236}">
                      <a16:creationId xmlns:a16="http://schemas.microsoft.com/office/drawing/2014/main" xmlns="" id="{63533134-61E4-4AED-A3EA-83A705E4F03B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24 Rectángulo">
                  <a:extLst>
                    <a:ext uri="{FF2B5EF4-FFF2-40B4-BE49-F238E27FC236}">
                      <a16:creationId xmlns:a16="http://schemas.microsoft.com/office/drawing/2014/main" xmlns="" id="{A6DD9C15-C031-4CEB-A3A0-C339DF661012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7" name="21 Grupo">
                <a:extLst>
                  <a:ext uri="{FF2B5EF4-FFF2-40B4-BE49-F238E27FC236}">
                    <a16:creationId xmlns:a16="http://schemas.microsoft.com/office/drawing/2014/main" xmlns="" id="{23F4ECCD-EF32-414D-B0C7-A866FB4271F5}"/>
                  </a:ext>
                </a:extLst>
              </p:cNvPr>
              <p:cNvGrpSpPr/>
              <p:nvPr/>
            </p:nvGrpSpPr>
            <p:grpSpPr>
              <a:xfrm flipH="1">
                <a:off x="3042434" y="2097391"/>
                <a:ext cx="1108706" cy="3435692"/>
                <a:chOff x="6636275" y="2916499"/>
                <a:chExt cx="1182039" cy="3435692"/>
              </a:xfrm>
            </p:grpSpPr>
            <p:sp>
              <p:nvSpPr>
                <p:cNvPr id="29" name="25 Flecha curvada hacia arriba">
                  <a:extLst>
                    <a:ext uri="{FF2B5EF4-FFF2-40B4-BE49-F238E27FC236}">
                      <a16:creationId xmlns:a16="http://schemas.microsoft.com/office/drawing/2014/main" xmlns="" id="{AFD333A5-0391-4453-883A-70289BCB86D2}"/>
                    </a:ext>
                  </a:extLst>
                </p:cNvPr>
                <p:cNvSpPr/>
                <p:nvPr/>
              </p:nvSpPr>
              <p:spPr>
                <a:xfrm rot="5940000" flipV="1">
                  <a:off x="5595642" y="4328841"/>
                  <a:ext cx="3063983" cy="982717"/>
                </a:xfrm>
                <a:prstGeom prst="curved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26 Rectángulo">
                  <a:extLst>
                    <a:ext uri="{FF2B5EF4-FFF2-40B4-BE49-F238E27FC236}">
                      <a16:creationId xmlns:a16="http://schemas.microsoft.com/office/drawing/2014/main" xmlns="" id="{43B4AAB3-D615-4CF6-8B19-D0B01FE3A529}"/>
                    </a:ext>
                  </a:extLst>
                </p:cNvPr>
                <p:cNvSpPr/>
                <p:nvPr/>
              </p:nvSpPr>
              <p:spPr>
                <a:xfrm rot="540000">
                  <a:off x="6731604" y="2916499"/>
                  <a:ext cx="1086710" cy="18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36" name="5 Grupo">
              <a:extLst>
                <a:ext uri="{FF2B5EF4-FFF2-40B4-BE49-F238E27FC236}">
                  <a16:creationId xmlns:a16="http://schemas.microsoft.com/office/drawing/2014/main" xmlns="" id="{2D516EA7-5FE2-495F-9EF6-7CE5FA5B797D}"/>
                </a:ext>
              </a:extLst>
            </p:cNvPr>
            <p:cNvGrpSpPr/>
            <p:nvPr/>
          </p:nvGrpSpPr>
          <p:grpSpPr>
            <a:xfrm>
              <a:off x="4546725" y="3666458"/>
              <a:ext cx="3669312" cy="3162148"/>
              <a:chOff x="4546725" y="3666458"/>
              <a:chExt cx="3669312" cy="3162148"/>
            </a:xfrm>
          </p:grpSpPr>
          <p:grpSp>
            <p:nvGrpSpPr>
              <p:cNvPr id="37" name="34 Grupo">
                <a:extLst>
                  <a:ext uri="{FF2B5EF4-FFF2-40B4-BE49-F238E27FC236}">
                    <a16:creationId xmlns:a16="http://schemas.microsoft.com/office/drawing/2014/main" xmlns="" id="{DC1154C7-303C-442D-A8B0-E6E76ED7764A}"/>
                  </a:ext>
                </a:extLst>
              </p:cNvPr>
              <p:cNvGrpSpPr/>
              <p:nvPr/>
            </p:nvGrpSpPr>
            <p:grpSpPr>
              <a:xfrm>
                <a:off x="4546725" y="3666458"/>
                <a:ext cx="3583423" cy="3120796"/>
                <a:chOff x="4546725" y="3666458"/>
                <a:chExt cx="3583423" cy="3120796"/>
              </a:xfrm>
            </p:grpSpPr>
            <p:pic>
              <p:nvPicPr>
                <p:cNvPr id="39" name="Picture 3">
                  <a:extLst>
                    <a:ext uri="{FF2B5EF4-FFF2-40B4-BE49-F238E27FC236}">
                      <a16:creationId xmlns:a16="http://schemas.microsoft.com/office/drawing/2014/main" xmlns="" id="{EC05FB85-D61F-49D2-B27E-748329137A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46725" y="3666458"/>
                  <a:ext cx="2956254" cy="3120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0" name="31 Rectángulo">
                  <a:extLst>
                    <a:ext uri="{FF2B5EF4-FFF2-40B4-BE49-F238E27FC236}">
                      <a16:creationId xmlns:a16="http://schemas.microsoft.com/office/drawing/2014/main" xmlns="" id="{52D59966-2846-4EDE-AAD3-E35E9B1B3757}"/>
                    </a:ext>
                  </a:extLst>
                </p:cNvPr>
                <p:cNvSpPr/>
                <p:nvPr/>
              </p:nvSpPr>
              <p:spPr>
                <a:xfrm>
                  <a:off x="4727362" y="3825837"/>
                  <a:ext cx="288032" cy="3505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41" name="CuadroTexto 3">
                  <a:extLst>
                    <a:ext uri="{FF2B5EF4-FFF2-40B4-BE49-F238E27FC236}">
                      <a16:creationId xmlns:a16="http://schemas.microsoft.com/office/drawing/2014/main" xmlns="" id="{66721B81-796F-4BB1-858C-3BDDC835A163}"/>
                    </a:ext>
                  </a:extLst>
                </p:cNvPr>
                <p:cNvSpPr txBox="1"/>
                <p:nvPr/>
              </p:nvSpPr>
              <p:spPr>
                <a:xfrm>
                  <a:off x="6757913" y="6275049"/>
                  <a:ext cx="137223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b="1" dirty="0" err="1"/>
                    <a:t>Atomic</a:t>
                  </a:r>
                  <a:r>
                    <a:rPr lang="es-ES" sz="1600" b="1" dirty="0"/>
                    <a:t> </a:t>
                  </a:r>
                  <a:r>
                    <a:rPr lang="es-ES" sz="1600" b="1" dirty="0" err="1"/>
                    <a:t>model</a:t>
                  </a:r>
                  <a:endParaRPr lang="es-ES" sz="1600" b="1" dirty="0"/>
                </a:p>
              </p:txBody>
            </p:sp>
          </p:grpSp>
          <p:sp>
            <p:nvSpPr>
              <p:cNvPr id="38" name="29 CuadroTexto">
                <a:extLst>
                  <a:ext uri="{FF2B5EF4-FFF2-40B4-BE49-F238E27FC236}">
                    <a16:creationId xmlns:a16="http://schemas.microsoft.com/office/drawing/2014/main" xmlns="" id="{A5327776-F0B7-46F1-B5DA-4065BFBF08D9}"/>
                  </a:ext>
                </a:extLst>
              </p:cNvPr>
              <p:cNvSpPr txBox="1"/>
              <p:nvPr/>
            </p:nvSpPr>
            <p:spPr>
              <a:xfrm>
                <a:off x="6672025" y="6566996"/>
                <a:ext cx="15440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/>
                  <a:t>(</a:t>
                </a:r>
                <a:r>
                  <a:rPr lang="es-ES" sz="1100" dirty="0" err="1"/>
                  <a:t>Khoshouei</a:t>
                </a:r>
                <a:r>
                  <a:rPr lang="es-ES" sz="1100" dirty="0"/>
                  <a:t> </a:t>
                </a:r>
                <a:r>
                  <a:rPr lang="es-ES" sz="1100" i="1" dirty="0"/>
                  <a:t>et al., </a:t>
                </a:r>
                <a:r>
                  <a:rPr lang="es-ES" sz="1100" dirty="0"/>
                  <a:t>2017)</a:t>
                </a:r>
              </a:p>
            </p:txBody>
          </p:sp>
        </p:grpSp>
        <p:grpSp>
          <p:nvGrpSpPr>
            <p:cNvPr id="42" name="35 Grupo">
              <a:extLst>
                <a:ext uri="{FF2B5EF4-FFF2-40B4-BE49-F238E27FC236}">
                  <a16:creationId xmlns:a16="http://schemas.microsoft.com/office/drawing/2014/main" xmlns="" id="{642C5652-F187-487E-9060-B443660EA97D}"/>
                </a:ext>
              </a:extLst>
            </p:cNvPr>
            <p:cNvGrpSpPr/>
            <p:nvPr/>
          </p:nvGrpSpPr>
          <p:grpSpPr>
            <a:xfrm>
              <a:off x="340616" y="1014158"/>
              <a:ext cx="4675727" cy="3535245"/>
              <a:chOff x="340616" y="793730"/>
              <a:chExt cx="4675727" cy="3535245"/>
            </a:xfrm>
          </p:grpSpPr>
          <p:sp>
            <p:nvSpPr>
              <p:cNvPr id="43" name="4 Flecha curvada hacia arriba">
                <a:extLst>
                  <a:ext uri="{FF2B5EF4-FFF2-40B4-BE49-F238E27FC236}">
                    <a16:creationId xmlns:a16="http://schemas.microsoft.com/office/drawing/2014/main" xmlns="" id="{7D913E68-CD78-47DC-B4DE-E61316CE6A02}"/>
                  </a:ext>
                </a:extLst>
              </p:cNvPr>
              <p:cNvSpPr/>
              <p:nvPr/>
            </p:nvSpPr>
            <p:spPr>
              <a:xfrm rot="3660000">
                <a:off x="35935" y="1773004"/>
                <a:ext cx="1833209" cy="827095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2">
                <a:extLst>
                  <a:ext uri="{FF2B5EF4-FFF2-40B4-BE49-F238E27FC236}">
                    <a16:creationId xmlns:a16="http://schemas.microsoft.com/office/drawing/2014/main" xmlns="" id="{E096BEBF-4AA0-484F-895B-155F45624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3050" y="1333930"/>
                <a:ext cx="2937829" cy="2995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CuadroTexto 30">
                <a:extLst>
                  <a:ext uri="{FF2B5EF4-FFF2-40B4-BE49-F238E27FC236}">
                    <a16:creationId xmlns:a16="http://schemas.microsoft.com/office/drawing/2014/main" xmlns="" id="{77064A1C-6363-4420-B469-8C94C8C5AC51}"/>
                  </a:ext>
                </a:extLst>
              </p:cNvPr>
              <p:cNvSpPr txBox="1"/>
              <p:nvPr/>
            </p:nvSpPr>
            <p:spPr>
              <a:xfrm>
                <a:off x="2876893" y="1002159"/>
                <a:ext cx="1365794" cy="37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/>
                  <a:t>Density</a:t>
                </a:r>
                <a:r>
                  <a:rPr lang="es-ES" sz="1600" b="1" dirty="0"/>
                  <a:t> </a:t>
                </a:r>
                <a:r>
                  <a:rPr lang="es-ES" sz="1600" b="1" dirty="0" err="1"/>
                  <a:t>map</a:t>
                </a:r>
                <a:endParaRPr lang="es-ES" sz="1600" b="1" dirty="0"/>
              </a:p>
            </p:txBody>
          </p:sp>
          <p:sp>
            <p:nvSpPr>
              <p:cNvPr id="46" name="CuadroTexto 39">
                <a:extLst>
                  <a:ext uri="{FF2B5EF4-FFF2-40B4-BE49-F238E27FC236}">
                    <a16:creationId xmlns:a16="http://schemas.microsoft.com/office/drawing/2014/main" xmlns="" id="{06768A5B-143D-4F42-9535-339EE0F782F9}"/>
                  </a:ext>
                </a:extLst>
              </p:cNvPr>
              <p:cNvSpPr txBox="1"/>
              <p:nvPr/>
            </p:nvSpPr>
            <p:spPr>
              <a:xfrm>
                <a:off x="358047" y="1963698"/>
                <a:ext cx="1695180" cy="34327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sz="1400" b="1" dirty="0"/>
                  <a:t>SPA/STA </a:t>
                </a:r>
                <a:r>
                  <a:rPr lang="es-ES" sz="1400" b="1" dirty="0" err="1"/>
                  <a:t>workflow</a:t>
                </a:r>
                <a:endParaRPr lang="es-ES" sz="1400" b="1" dirty="0"/>
              </a:p>
            </p:txBody>
          </p:sp>
          <p:pic>
            <p:nvPicPr>
              <p:cNvPr id="47" name="Imagen 19">
                <a:extLst>
                  <a:ext uri="{FF2B5EF4-FFF2-40B4-BE49-F238E27FC236}">
                    <a16:creationId xmlns:a16="http://schemas.microsoft.com/office/drawing/2014/main" xmlns="" id="{F9F1C509-AA82-44BB-96B7-247D93BE8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30" y="966078"/>
                <a:ext cx="916052" cy="877575"/>
              </a:xfrm>
              <a:prstGeom prst="rect">
                <a:avLst/>
              </a:prstGeom>
            </p:spPr>
          </p:pic>
          <p:sp>
            <p:nvSpPr>
              <p:cNvPr id="48" name="10 Rectángulo">
                <a:extLst>
                  <a:ext uri="{FF2B5EF4-FFF2-40B4-BE49-F238E27FC236}">
                    <a16:creationId xmlns:a16="http://schemas.microsoft.com/office/drawing/2014/main" xmlns="" id="{27B4104B-3A57-44BB-B510-DAC75AF95591}"/>
                  </a:ext>
                </a:extLst>
              </p:cNvPr>
              <p:cNvSpPr/>
              <p:nvPr/>
            </p:nvSpPr>
            <p:spPr>
              <a:xfrm>
                <a:off x="1922888" y="1182750"/>
                <a:ext cx="333110" cy="394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11 Rectángulo redondeado">
                <a:extLst>
                  <a:ext uri="{FF2B5EF4-FFF2-40B4-BE49-F238E27FC236}">
                    <a16:creationId xmlns:a16="http://schemas.microsoft.com/office/drawing/2014/main" xmlns="" id="{5949CD65-71ED-484E-BBE8-884E02D0AF1A}"/>
                  </a:ext>
                </a:extLst>
              </p:cNvPr>
              <p:cNvSpPr/>
              <p:nvPr/>
            </p:nvSpPr>
            <p:spPr>
              <a:xfrm>
                <a:off x="340616" y="793730"/>
                <a:ext cx="4675727" cy="353524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0" name="12 Grupo">
              <a:extLst>
                <a:ext uri="{FF2B5EF4-FFF2-40B4-BE49-F238E27FC236}">
                  <a16:creationId xmlns:a16="http://schemas.microsoft.com/office/drawing/2014/main" xmlns="" id="{F296F0E6-E164-49DC-968A-07C8D32729CA}"/>
                </a:ext>
              </a:extLst>
            </p:cNvPr>
            <p:cNvGrpSpPr/>
            <p:nvPr/>
          </p:nvGrpSpPr>
          <p:grpSpPr>
            <a:xfrm>
              <a:off x="6996228" y="983750"/>
              <a:ext cx="4803996" cy="3349241"/>
              <a:chOff x="4666574" y="737654"/>
              <a:chExt cx="4153897" cy="2979378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xmlns="" id="{8BBC1DAD-C2D2-422B-899A-B142C5FEF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726" y="737654"/>
                <a:ext cx="1953795" cy="2259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14 Rectángulo">
                <a:extLst>
                  <a:ext uri="{FF2B5EF4-FFF2-40B4-BE49-F238E27FC236}">
                    <a16:creationId xmlns:a16="http://schemas.microsoft.com/office/drawing/2014/main" xmlns="" id="{9F557874-84C4-4F2F-A5B3-D432C1181B1A}"/>
                  </a:ext>
                </a:extLst>
              </p:cNvPr>
              <p:cNvSpPr/>
              <p:nvPr/>
            </p:nvSpPr>
            <p:spPr>
              <a:xfrm>
                <a:off x="4824678" y="3129138"/>
                <a:ext cx="26276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a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141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</a:p>
            </p:txBody>
          </p:sp>
          <p:sp>
            <p:nvSpPr>
              <p:cNvPr id="53" name="15 Rectángulo">
                <a:extLst>
                  <a:ext uri="{FF2B5EF4-FFF2-40B4-BE49-F238E27FC236}">
                    <a16:creationId xmlns:a16="http://schemas.microsoft.com/office/drawing/2014/main" xmlns="" id="{B5B35336-198F-47E9-916A-D39B1E25AE63}"/>
                  </a:ext>
                </a:extLst>
              </p:cNvPr>
              <p:cNvSpPr/>
              <p:nvPr/>
            </p:nvSpPr>
            <p:spPr>
              <a:xfrm>
                <a:off x="4824678" y="3347700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2</a:t>
                </a:r>
                <a:r>
                  <a:rPr lang="es-ES" dirty="0"/>
                  <a:t> </a:t>
                </a:r>
                <a:r>
                  <a:rPr lang="es-ES" sz="1400" dirty="0" err="1"/>
                  <a:t>Hemoglobin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subunit</a:t>
                </a:r>
                <a:r>
                  <a:rPr lang="es-ES" sz="1400" dirty="0"/>
                  <a:t> </a:t>
                </a:r>
                <a:r>
                  <a:rPr lang="es-ES" sz="1400" b="1" dirty="0">
                    <a:latin typeface="Symbol" panose="05050102010706020507" pitchFamily="18" charset="2"/>
                  </a:rPr>
                  <a:t>b</a:t>
                </a:r>
                <a:r>
                  <a:rPr lang="es-ES" sz="1400" dirty="0"/>
                  <a:t> (</a:t>
                </a:r>
                <a:r>
                  <a:rPr lang="es-ES" sz="1400" b="1" dirty="0"/>
                  <a:t>146</a:t>
                </a:r>
                <a:r>
                  <a:rPr lang="es-ES" sz="1400" dirty="0"/>
                  <a:t> </a:t>
                </a:r>
                <a:r>
                  <a:rPr lang="es-ES" sz="1400" dirty="0" err="1"/>
                  <a:t>aa</a:t>
                </a:r>
                <a:r>
                  <a:rPr lang="es-ES" sz="1400" dirty="0"/>
                  <a:t>)</a:t>
                </a:r>
                <a:endParaRPr lang="es-ES" dirty="0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xmlns="" id="{1C94D04F-15B8-4139-9AEF-E524E6C95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8304" y="1485023"/>
                <a:ext cx="1410191" cy="1410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17 Rectángulo">
                <a:extLst>
                  <a:ext uri="{FF2B5EF4-FFF2-40B4-BE49-F238E27FC236}">
                    <a16:creationId xmlns:a16="http://schemas.microsoft.com/office/drawing/2014/main" xmlns="" id="{47B61E14-DA76-4BBE-8002-8D6CB83249D4}"/>
                  </a:ext>
                </a:extLst>
              </p:cNvPr>
              <p:cNvSpPr/>
              <p:nvPr/>
            </p:nvSpPr>
            <p:spPr>
              <a:xfrm>
                <a:off x="7553177" y="3068960"/>
                <a:ext cx="920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4</a:t>
                </a:r>
                <a:r>
                  <a:rPr lang="es-ES" i="1" dirty="0"/>
                  <a:t> HEME</a:t>
                </a:r>
                <a:endParaRPr lang="es-ES" dirty="0"/>
              </a:p>
            </p:txBody>
          </p:sp>
          <p:sp>
            <p:nvSpPr>
              <p:cNvPr id="56" name="18 Rectángulo redondeado">
                <a:extLst>
                  <a:ext uri="{FF2B5EF4-FFF2-40B4-BE49-F238E27FC236}">
                    <a16:creationId xmlns:a16="http://schemas.microsoft.com/office/drawing/2014/main" xmlns="" id="{B46C99E9-8785-4FE7-84C0-4EB90CA3BD04}"/>
                  </a:ext>
                </a:extLst>
              </p:cNvPr>
              <p:cNvSpPr/>
              <p:nvPr/>
            </p:nvSpPr>
            <p:spPr>
              <a:xfrm>
                <a:off x="4666574" y="764704"/>
                <a:ext cx="4153897" cy="295232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19 Rectángulo">
                <a:extLst>
                  <a:ext uri="{FF2B5EF4-FFF2-40B4-BE49-F238E27FC236}">
                    <a16:creationId xmlns:a16="http://schemas.microsoft.com/office/drawing/2014/main" xmlns="" id="{98ED913E-DDED-497A-A71C-5860B2156AFD}"/>
                  </a:ext>
                </a:extLst>
              </p:cNvPr>
              <p:cNvSpPr/>
              <p:nvPr/>
            </p:nvSpPr>
            <p:spPr>
              <a:xfrm>
                <a:off x="5358170" y="2924944"/>
                <a:ext cx="132279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100" dirty="0"/>
                  <a:t>www.cellsignal.com</a:t>
                </a:r>
              </a:p>
            </p:txBody>
          </p:sp>
        </p:grpSp>
        <p:grpSp>
          <p:nvGrpSpPr>
            <p:cNvPr id="58" name="36 Grupo">
              <a:extLst>
                <a:ext uri="{FF2B5EF4-FFF2-40B4-BE49-F238E27FC236}">
                  <a16:creationId xmlns:a16="http://schemas.microsoft.com/office/drawing/2014/main" xmlns="" id="{6A3B49A5-DD69-44EE-B166-2E938436084C}"/>
                </a:ext>
              </a:extLst>
            </p:cNvPr>
            <p:cNvGrpSpPr/>
            <p:nvPr/>
          </p:nvGrpSpPr>
          <p:grpSpPr>
            <a:xfrm>
              <a:off x="5102680" y="1239321"/>
              <a:ext cx="1795684" cy="2365146"/>
              <a:chOff x="-20706" y="4193301"/>
              <a:chExt cx="2060205" cy="2581580"/>
            </a:xfrm>
          </p:grpSpPr>
          <p:sp>
            <p:nvSpPr>
              <p:cNvPr id="59" name="CuadroTexto 1">
                <a:extLst>
                  <a:ext uri="{FF2B5EF4-FFF2-40B4-BE49-F238E27FC236}">
                    <a16:creationId xmlns:a16="http://schemas.microsoft.com/office/drawing/2014/main" xmlns="" id="{2011FFCB-D8AD-40B1-B2D0-0F620DAF3275}"/>
                  </a:ext>
                </a:extLst>
              </p:cNvPr>
              <p:cNvSpPr txBox="1"/>
              <p:nvPr/>
            </p:nvSpPr>
            <p:spPr>
              <a:xfrm>
                <a:off x="-20706" y="4193301"/>
                <a:ext cx="2060205" cy="43672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err="1"/>
                  <a:t>Model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building</a:t>
                </a:r>
                <a:endParaRPr lang="es-ES" sz="2000" b="1" dirty="0"/>
              </a:p>
            </p:txBody>
          </p:sp>
          <p:pic>
            <p:nvPicPr>
              <p:cNvPr id="60" name="Imagen 49">
                <a:extLst>
                  <a:ext uri="{FF2B5EF4-FFF2-40B4-BE49-F238E27FC236}">
                    <a16:creationId xmlns:a16="http://schemas.microsoft.com/office/drawing/2014/main" xmlns="" id="{C95F71FF-4C78-44C2-90A1-741CACCB7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40" y="4629474"/>
                <a:ext cx="1020596" cy="2145407"/>
              </a:xfrm>
              <a:prstGeom prst="rect">
                <a:avLst/>
              </a:prstGeom>
            </p:spPr>
          </p:pic>
        </p:grp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AB9209BA-7505-483F-9F8A-686C2B0F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3C93721-404C-458D-95E7-C477766AD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2458" y="4723670"/>
            <a:ext cx="2176461" cy="1597290"/>
          </a:xfrm>
          <a:prstGeom prst="rect">
            <a:avLst/>
          </a:prstGeom>
        </p:spPr>
      </p:pic>
      <p:sp>
        <p:nvSpPr>
          <p:cNvPr id="63" name="CuadroTexto 3">
            <a:extLst>
              <a:ext uri="{FF2B5EF4-FFF2-40B4-BE49-F238E27FC236}">
                <a16:creationId xmlns:a16="http://schemas.microsoft.com/office/drawing/2014/main" xmlns="" id="{0A8134D6-83A1-42F9-BC60-4F44F347A688}"/>
              </a:ext>
            </a:extLst>
          </p:cNvPr>
          <p:cNvSpPr txBox="1"/>
          <p:nvPr/>
        </p:nvSpPr>
        <p:spPr>
          <a:xfrm>
            <a:off x="8357990" y="6407221"/>
            <a:ext cx="174631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Best</a:t>
            </a:r>
            <a:r>
              <a:rPr lang="es-ES" b="1" dirty="0" smtClean="0"/>
              <a:t> </a:t>
            </a:r>
            <a:r>
              <a:rPr lang="es-ES" b="1" dirty="0" err="1" smtClean="0"/>
              <a:t>structure</a:t>
            </a:r>
            <a:r>
              <a:rPr lang="es-ES" b="1" dirty="0" smtClean="0"/>
              <a:t>!!!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866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4F7EB97D-0AF2-4698-86E4-D883040264F9}"/>
              </a:ext>
            </a:extLst>
          </p:cNvPr>
          <p:cNvSpPr txBox="1"/>
          <p:nvPr/>
        </p:nvSpPr>
        <p:spPr>
          <a:xfrm>
            <a:off x="2496450" y="923424"/>
            <a:ext cx="7229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Approach to the problem: Atomic interpretation of the map</a:t>
            </a:r>
            <a:endParaRPr lang="es-ES" sz="2000" b="1" dirty="0"/>
          </a:p>
        </p:txBody>
      </p:sp>
      <p:grpSp>
        <p:nvGrpSpPr>
          <p:cNvPr id="63" name="21 Grupo">
            <a:extLst>
              <a:ext uri="{FF2B5EF4-FFF2-40B4-BE49-F238E27FC236}">
                <a16:creationId xmlns:a16="http://schemas.microsoft.com/office/drawing/2014/main" xmlns="" id="{B601D190-E9BC-4087-8DFA-76B71D63DF32}"/>
              </a:ext>
            </a:extLst>
          </p:cNvPr>
          <p:cNvGrpSpPr/>
          <p:nvPr/>
        </p:nvGrpSpPr>
        <p:grpSpPr>
          <a:xfrm flipH="1">
            <a:off x="843626" y="2426334"/>
            <a:ext cx="1108706" cy="3435692"/>
            <a:chOff x="6636275" y="2916499"/>
            <a:chExt cx="1182039" cy="3435692"/>
          </a:xfrm>
        </p:grpSpPr>
        <p:sp>
          <p:nvSpPr>
            <p:cNvPr id="64" name="25 Flecha curvada hacia arriba">
              <a:extLst>
                <a:ext uri="{FF2B5EF4-FFF2-40B4-BE49-F238E27FC236}">
                  <a16:creationId xmlns:a16="http://schemas.microsoft.com/office/drawing/2014/main" xmlns="" id="{58972B56-260C-4FF4-8657-F9BC57222100}"/>
                </a:ext>
              </a:extLst>
            </p:cNvPr>
            <p:cNvSpPr/>
            <p:nvPr/>
          </p:nvSpPr>
          <p:spPr>
            <a:xfrm rot="5940000" flipV="1">
              <a:off x="5595642" y="4328841"/>
              <a:ext cx="3063983" cy="982717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5" name="26 Rectángulo">
              <a:extLst>
                <a:ext uri="{FF2B5EF4-FFF2-40B4-BE49-F238E27FC236}">
                  <a16:creationId xmlns:a16="http://schemas.microsoft.com/office/drawing/2014/main" xmlns="" id="{66E4ABBD-D717-4C5E-896A-5BC5DBD4D729}"/>
                </a:ext>
              </a:extLst>
            </p:cNvPr>
            <p:cNvSpPr/>
            <p:nvPr/>
          </p:nvSpPr>
          <p:spPr>
            <a:xfrm rot="540000">
              <a:off x="6731604" y="2916499"/>
              <a:ext cx="1086710" cy="1886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66" name="Picture 3">
            <a:extLst>
              <a:ext uri="{FF2B5EF4-FFF2-40B4-BE49-F238E27FC236}">
                <a16:creationId xmlns:a16="http://schemas.microsoft.com/office/drawing/2014/main" xmlns="" id="{A651793F-1505-4C0F-917D-6B40AA2C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21" y="3666458"/>
            <a:ext cx="2956254" cy="312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31 Rectángulo">
            <a:extLst>
              <a:ext uri="{FF2B5EF4-FFF2-40B4-BE49-F238E27FC236}">
                <a16:creationId xmlns:a16="http://schemas.microsoft.com/office/drawing/2014/main" xmlns="" id="{9DC94338-AF64-4EAD-A323-BC8EF0749261}"/>
              </a:ext>
            </a:extLst>
          </p:cNvPr>
          <p:cNvSpPr/>
          <p:nvPr/>
        </p:nvSpPr>
        <p:spPr>
          <a:xfrm>
            <a:off x="2596558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3">
            <a:extLst>
              <a:ext uri="{FF2B5EF4-FFF2-40B4-BE49-F238E27FC236}">
                <a16:creationId xmlns:a16="http://schemas.microsoft.com/office/drawing/2014/main" xmlns="" id="{95EF1646-2333-4E3C-A3BF-3378405333DF}"/>
              </a:ext>
            </a:extLst>
          </p:cNvPr>
          <p:cNvSpPr txBox="1"/>
          <p:nvPr/>
        </p:nvSpPr>
        <p:spPr>
          <a:xfrm>
            <a:off x="3424453" y="3077611"/>
            <a:ext cx="1372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Atomic</a:t>
            </a:r>
            <a:r>
              <a:rPr lang="es-ES" sz="1600" b="1" dirty="0"/>
              <a:t> </a:t>
            </a:r>
            <a:r>
              <a:rPr lang="es-ES" sz="1600" b="1" dirty="0" err="1"/>
              <a:t>model</a:t>
            </a:r>
            <a:endParaRPr lang="es-ES" sz="1600" b="1" dirty="0"/>
          </a:p>
        </p:txBody>
      </p:sp>
      <p:sp>
        <p:nvSpPr>
          <p:cNvPr id="69" name="29 CuadroTexto">
            <a:extLst>
              <a:ext uri="{FF2B5EF4-FFF2-40B4-BE49-F238E27FC236}">
                <a16:creationId xmlns:a16="http://schemas.microsoft.com/office/drawing/2014/main" xmlns="" id="{8CD8A076-FD93-43EF-BB18-F7DADB97785A}"/>
              </a:ext>
            </a:extLst>
          </p:cNvPr>
          <p:cNvSpPr txBox="1"/>
          <p:nvPr/>
        </p:nvSpPr>
        <p:spPr>
          <a:xfrm>
            <a:off x="3338565" y="3369558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(</a:t>
            </a:r>
            <a:r>
              <a:rPr lang="es-ES" sz="1100" dirty="0" err="1"/>
              <a:t>Khoshouei</a:t>
            </a:r>
            <a:r>
              <a:rPr lang="es-ES" sz="1100" dirty="0"/>
              <a:t> </a:t>
            </a:r>
            <a:r>
              <a:rPr lang="es-ES" sz="1100" i="1" dirty="0"/>
              <a:t>et al., </a:t>
            </a:r>
            <a:r>
              <a:rPr lang="es-ES" sz="1100" dirty="0"/>
              <a:t>2017)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xmlns="" id="{2A824D5C-F077-413A-8458-AA5A8D9F8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0" y="1554358"/>
            <a:ext cx="2937829" cy="299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CuadroTexto 30">
            <a:extLst>
              <a:ext uri="{FF2B5EF4-FFF2-40B4-BE49-F238E27FC236}">
                <a16:creationId xmlns:a16="http://schemas.microsoft.com/office/drawing/2014/main" xmlns="" id="{26125EA1-5C7C-46B3-B6B2-4B4E0E7EADE7}"/>
              </a:ext>
            </a:extLst>
          </p:cNvPr>
          <p:cNvSpPr txBox="1"/>
          <p:nvPr/>
        </p:nvSpPr>
        <p:spPr>
          <a:xfrm>
            <a:off x="508902" y="1212887"/>
            <a:ext cx="2290727" cy="380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/>
              <a:t>Electron</a:t>
            </a:r>
            <a:r>
              <a:rPr lang="es-ES" sz="1600" b="1" dirty="0"/>
              <a:t> </a:t>
            </a:r>
            <a:r>
              <a:rPr lang="es-ES" sz="1600" b="1" dirty="0" err="1"/>
              <a:t>density</a:t>
            </a:r>
            <a:r>
              <a:rPr lang="es-ES" sz="1600" b="1" dirty="0"/>
              <a:t> </a:t>
            </a:r>
            <a:r>
              <a:rPr lang="es-ES" sz="1600" b="1" dirty="0" err="1"/>
              <a:t>map</a:t>
            </a:r>
            <a:endParaRPr lang="es-ES" sz="1600" b="1" dirty="0"/>
          </a:p>
        </p:txBody>
      </p:sp>
      <p:sp>
        <p:nvSpPr>
          <p:cNvPr id="72" name="10 Rectángulo">
            <a:extLst>
              <a:ext uri="{FF2B5EF4-FFF2-40B4-BE49-F238E27FC236}">
                <a16:creationId xmlns:a16="http://schemas.microsoft.com/office/drawing/2014/main" xmlns="" id="{8D8667BD-40C4-4F51-9EB1-EF0C1B42A5A2}"/>
              </a:ext>
            </a:extLst>
          </p:cNvPr>
          <p:cNvSpPr/>
          <p:nvPr/>
        </p:nvSpPr>
        <p:spPr>
          <a:xfrm>
            <a:off x="85988" y="1403178"/>
            <a:ext cx="333110" cy="394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20 Rectángulo">
            <a:extLst>
              <a:ext uri="{FF2B5EF4-FFF2-40B4-BE49-F238E27FC236}">
                <a16:creationId xmlns:a16="http://schemas.microsoft.com/office/drawing/2014/main" xmlns="" id="{DD9D9EC2-8FE1-49A9-8108-F2F03A2B8AFB}"/>
              </a:ext>
            </a:extLst>
          </p:cNvPr>
          <p:cNvSpPr/>
          <p:nvPr/>
        </p:nvSpPr>
        <p:spPr>
          <a:xfrm>
            <a:off x="5238303" y="1509901"/>
            <a:ext cx="6758518" cy="800219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“All models are wrong, but some are useful”</a:t>
            </a:r>
          </a:p>
          <a:p>
            <a:pPr algn="ctr"/>
            <a:r>
              <a:rPr lang="en-US" dirty="0"/>
              <a:t> (George P. Box)</a:t>
            </a:r>
            <a:endParaRPr lang="es-ES" dirty="0"/>
          </a:p>
        </p:txBody>
      </p:sp>
      <p:sp>
        <p:nvSpPr>
          <p:cNvPr id="74" name="Marcador de número de diapositiva 1">
            <a:extLst>
              <a:ext uri="{FF2B5EF4-FFF2-40B4-BE49-F238E27FC236}">
                <a16:creationId xmlns:a16="http://schemas.microsoft.com/office/drawing/2014/main" xmlns="" id="{A5C94A9A-F624-4932-B432-B8CA7536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8</a:t>
            </a:fld>
            <a:endParaRPr lang="es-ES" dirty="0"/>
          </a:p>
        </p:txBody>
      </p:sp>
      <p:grpSp>
        <p:nvGrpSpPr>
          <p:cNvPr id="3" name="2 Grupo"/>
          <p:cNvGrpSpPr/>
          <p:nvPr/>
        </p:nvGrpSpPr>
        <p:grpSpPr>
          <a:xfrm>
            <a:off x="5392998" y="2537505"/>
            <a:ext cx="6603823" cy="3987986"/>
            <a:chOff x="5392998" y="2537505"/>
            <a:chExt cx="6603823" cy="3987986"/>
          </a:xfrm>
        </p:grpSpPr>
        <p:pic>
          <p:nvPicPr>
            <p:cNvPr id="2" name="1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998" y="2538948"/>
              <a:ext cx="6585643" cy="3986543"/>
            </a:xfrm>
            <a:prstGeom prst="rect">
              <a:avLst/>
            </a:prstGeom>
          </p:spPr>
        </p:pic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xmlns="" id="{1B0B7E10-8D84-48E8-9C4F-830F6B3F6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0473" y="2537505"/>
              <a:ext cx="1646348" cy="540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" name="4 Conector recto de flecha"/>
          <p:cNvCxnSpPr/>
          <p:nvPr/>
        </p:nvCxnSpPr>
        <p:spPr>
          <a:xfrm flipH="1">
            <a:off x="8520546" y="2435629"/>
            <a:ext cx="299258" cy="1911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04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7 Conector recto"/>
          <p:cNvCxnSpPr>
            <a:cxnSpLocks/>
          </p:cNvCxnSpPr>
          <p:nvPr/>
        </p:nvCxnSpPr>
        <p:spPr>
          <a:xfrm>
            <a:off x="400050" y="920009"/>
            <a:ext cx="114218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45CBC640-19C0-4050-A7FB-8F8417D9525E}"/>
              </a:ext>
            </a:extLst>
          </p:cNvPr>
          <p:cNvSpPr txBox="1"/>
          <p:nvPr/>
        </p:nvSpPr>
        <p:spPr>
          <a:xfrm>
            <a:off x="3062166" y="396789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Modeling proteins from cryo-EM data</a:t>
            </a:r>
            <a:endParaRPr lang="es-ES" sz="2800" b="1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DB083349-35FA-43C1-B980-3FD5D1E65D25}"/>
              </a:ext>
            </a:extLst>
          </p:cNvPr>
          <p:cNvSpPr txBox="1"/>
          <p:nvPr/>
        </p:nvSpPr>
        <p:spPr>
          <a:xfrm>
            <a:off x="5938576" y="1265570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/>
              <a:t>Model</a:t>
            </a:r>
            <a:r>
              <a:rPr lang="es-ES" sz="5400" b="1" dirty="0"/>
              <a:t> </a:t>
            </a:r>
            <a:r>
              <a:rPr lang="es-ES" sz="5400" b="1" dirty="0" err="1"/>
              <a:t>building</a:t>
            </a:r>
            <a:endParaRPr lang="es-ES" sz="5400" b="1" dirty="0"/>
          </a:p>
        </p:txBody>
      </p:sp>
      <p:sp>
        <p:nvSpPr>
          <p:cNvPr id="25" name="2 Rectángulo">
            <a:extLst>
              <a:ext uri="{FF2B5EF4-FFF2-40B4-BE49-F238E27FC236}">
                <a16:creationId xmlns:a16="http://schemas.microsoft.com/office/drawing/2014/main" xmlns="" id="{1FB6345C-50D7-46A4-A9C5-E9F95405F886}"/>
              </a:ext>
            </a:extLst>
          </p:cNvPr>
          <p:cNvSpPr/>
          <p:nvPr/>
        </p:nvSpPr>
        <p:spPr>
          <a:xfrm>
            <a:off x="5339026" y="2624774"/>
            <a:ext cx="53053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/>
              <a:t>Basic </a:t>
            </a:r>
            <a:r>
              <a:rPr lang="en-US" sz="6600" b="1" dirty="0" smtClean="0"/>
              <a:t>steps (workflow) </a:t>
            </a:r>
            <a:endParaRPr lang="en-US" sz="6600" b="1" dirty="0"/>
          </a:p>
        </p:txBody>
      </p:sp>
      <p:sp>
        <p:nvSpPr>
          <p:cNvPr id="26" name="3 Rectángulo">
            <a:extLst>
              <a:ext uri="{FF2B5EF4-FFF2-40B4-BE49-F238E27FC236}">
                <a16:creationId xmlns:a16="http://schemas.microsoft.com/office/drawing/2014/main" xmlns="" id="{01237264-A14E-46D8-80B6-D7C9F2F10EB1}"/>
              </a:ext>
            </a:extLst>
          </p:cNvPr>
          <p:cNvSpPr/>
          <p:nvPr/>
        </p:nvSpPr>
        <p:spPr>
          <a:xfrm>
            <a:off x="6864961" y="5327059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Tools</a:t>
            </a:r>
          </a:p>
        </p:txBody>
      </p:sp>
      <p:cxnSp>
        <p:nvCxnSpPr>
          <p:cNvPr id="27" name="4 Conector recto">
            <a:extLst>
              <a:ext uri="{FF2B5EF4-FFF2-40B4-BE49-F238E27FC236}">
                <a16:creationId xmlns:a16="http://schemas.microsoft.com/office/drawing/2014/main" xmlns="" id="{F3D9579A-764C-47B9-9C42-54FF9A369892}"/>
              </a:ext>
            </a:extLst>
          </p:cNvPr>
          <p:cNvCxnSpPr/>
          <p:nvPr/>
        </p:nvCxnSpPr>
        <p:spPr>
          <a:xfrm>
            <a:off x="6168281" y="3561157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49">
            <a:extLst>
              <a:ext uri="{FF2B5EF4-FFF2-40B4-BE49-F238E27FC236}">
                <a16:creationId xmlns:a16="http://schemas.microsoft.com/office/drawing/2014/main" xmlns="" id="{D803BD79-3DFF-4D09-8549-92BAC9C4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81" y="1339264"/>
            <a:ext cx="2437444" cy="5123780"/>
          </a:xfrm>
          <a:prstGeom prst="rect">
            <a:avLst/>
          </a:prstGeom>
        </p:spPr>
      </p:pic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A5C94A9A-F624-4932-B432-B8CA7536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DC1E35E-21EA-47BC-BA34-74AA9928AADB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141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15082</TotalTime>
  <Words>1026</Words>
  <Application>Microsoft Office PowerPoint</Application>
  <PresentationFormat>Personalizado</PresentationFormat>
  <Paragraphs>246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Roberto Marabini</cp:lastModifiedBy>
  <cp:revision>239</cp:revision>
  <cp:lastPrinted>2019-09-17T15:28:30Z</cp:lastPrinted>
  <dcterms:created xsi:type="dcterms:W3CDTF">2019-07-07T17:32:24Z</dcterms:created>
  <dcterms:modified xsi:type="dcterms:W3CDTF">2025-06-15T18:14:24Z</dcterms:modified>
</cp:coreProperties>
</file>